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embeddedFontLst>
    <p:embeddedFont>
      <p:font typeface="Inter" panose="020B0604020202020204" charset="0"/>
      <p:regular r:id="rId13"/>
      <p:bold r:id="rId1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69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53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26" Type="http://schemas.openxmlformats.org/officeDocument/2006/relationships/image" Target="../media/image137.png"/><Relationship Id="rId3" Type="http://schemas.openxmlformats.org/officeDocument/2006/relationships/image" Target="../media/image1.png"/><Relationship Id="rId21" Type="http://schemas.openxmlformats.org/officeDocument/2006/relationships/image" Target="../media/image132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29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28" Type="http://schemas.openxmlformats.org/officeDocument/2006/relationships/image" Target="../media/image139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2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Relationship Id="rId27" Type="http://schemas.openxmlformats.org/officeDocument/2006/relationships/image" Target="../media/image138.png"/><Relationship Id="rId30" Type="http://schemas.openxmlformats.org/officeDocument/2006/relationships/image" Target="../media/image1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4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7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7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2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7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2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.png"/><Relationship Id="rId10" Type="http://schemas.openxmlformats.org/officeDocument/2006/relationships/image" Target="../media/image78.png"/><Relationship Id="rId4" Type="http://schemas.openxmlformats.org/officeDocument/2006/relationships/image" Target="../media/image2.png"/><Relationship Id="rId9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3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7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2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" Type="http://schemas.openxmlformats.org/officeDocument/2006/relationships/image" Target="../media/image1.pn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1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1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K-1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4300" cy="6858000"/>
          </a:xfrm>
          <a:prstGeom prst="rect">
            <a:avLst/>
          </a:prstGeom>
        </p:spPr>
      </p:pic>
      <p:pic>
        <p:nvPicPr>
          <p:cNvPr id="5" name="SK-1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5562302"/>
            <a:ext cx="5699820" cy="1180802"/>
          </a:xfrm>
          <a:prstGeom prst="rect">
            <a:avLst/>
          </a:prstGeom>
        </p:spPr>
      </p:pic>
      <p:pic>
        <p:nvPicPr>
          <p:cNvPr id="6" name="SK-1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7120" y="571500"/>
            <a:ext cx="4663380" cy="5715000"/>
          </a:xfrm>
          <a:prstGeom prst="rect">
            <a:avLst/>
          </a:prstGeom>
        </p:spPr>
      </p:pic>
      <p:pic>
        <p:nvPicPr>
          <p:cNvPr id="7" name="SK-1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7120" y="571500"/>
            <a:ext cx="4663380" cy="5715000"/>
          </a:xfrm>
          <a:prstGeom prst="rect">
            <a:avLst/>
          </a:prstGeom>
        </p:spPr>
      </p:pic>
      <p:sp>
        <p:nvSpPr>
          <p:cNvPr id="8" name="SK-1-text-7"/>
          <p:cNvSpPr/>
          <p:nvPr/>
        </p:nvSpPr>
        <p:spPr>
          <a:xfrm>
            <a:off x="685800" y="361950"/>
            <a:ext cx="5776020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b="1" kern="0" spc="168" dirty="0">
                <a:solidFill>
                  <a:srgbClr val="0D9488"/>
                </a:solidFill>
              </a:rPr>
              <a:t>RIOB SUMMIT 2026</a:t>
            </a:r>
            <a:endParaRPr lang="en-US" sz="1050" dirty="0"/>
          </a:p>
        </p:txBody>
      </p:sp>
      <p:sp>
        <p:nvSpPr>
          <p:cNvPr id="9" name="SK-1-text-8"/>
          <p:cNvSpPr/>
          <p:nvPr/>
        </p:nvSpPr>
        <p:spPr>
          <a:xfrm>
            <a:off x="685800" y="933450"/>
            <a:ext cx="5699820" cy="284976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5610"/>
              </a:lnSpc>
              <a:buNone/>
            </a:pPr>
            <a:r>
              <a:rPr lang="en-US" sz="5100" b="1" dirty="0">
                <a:solidFill>
                  <a:srgbClr val="0F172A"/>
                </a:solidFill>
              </a:rPr>
              <a:t>Diálogo Cidade-Bacia para a Segurança Hídrica</a:t>
            </a:r>
            <a:endParaRPr lang="en-US" sz="5100" dirty="0"/>
          </a:p>
        </p:txBody>
      </p:sp>
      <p:sp>
        <p:nvSpPr>
          <p:cNvPr id="10" name="SK-1-text-9"/>
          <p:cNvSpPr/>
          <p:nvPr/>
        </p:nvSpPr>
        <p:spPr>
          <a:xfrm>
            <a:off x="685800" y="4011811"/>
            <a:ext cx="5699820" cy="69324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30"/>
              </a:lnSpc>
              <a:buNone/>
            </a:pPr>
            <a:r>
              <a:rPr lang="en-US" sz="2100" dirty="0">
                <a:solidFill>
                  <a:srgbClr val="0284C7"/>
                </a:solidFill>
              </a:rPr>
              <a:t>Conciliando o Desenvolvimento Urbano e Rural</a:t>
            </a:r>
            <a:endParaRPr lang="en-US" sz="2100" dirty="0"/>
          </a:p>
        </p:txBody>
      </p:sp>
      <p:sp>
        <p:nvSpPr>
          <p:cNvPr id="11" name="SK-1-text-10"/>
          <p:cNvSpPr/>
          <p:nvPr/>
        </p:nvSpPr>
        <p:spPr>
          <a:xfrm>
            <a:off x="685800" y="5630984"/>
            <a:ext cx="5776020" cy="18663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470"/>
              </a:lnSpc>
              <a:buNone/>
            </a:pPr>
            <a:r>
              <a:rPr lang="en-US" sz="1050" b="1" kern="0" spc="84" dirty="0">
                <a:solidFill>
                  <a:srgbClr val="64748B"/>
                </a:solidFill>
              </a:rPr>
              <a:t>PALESTRANTE</a:t>
            </a:r>
            <a:endParaRPr lang="en-US" sz="1050" dirty="0"/>
          </a:p>
        </p:txBody>
      </p:sp>
      <p:sp>
        <p:nvSpPr>
          <p:cNvPr id="12" name="SK-1-text-11"/>
          <p:cNvSpPr/>
          <p:nvPr/>
        </p:nvSpPr>
        <p:spPr>
          <a:xfrm>
            <a:off x="685800" y="5836665"/>
            <a:ext cx="11506200" cy="21327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VINICIUS BENEVIDES –  PRESIDENTE DA ABAR</a:t>
            </a:r>
            <a:endParaRPr lang="en-US" sz="1200" dirty="0"/>
          </a:p>
        </p:txBody>
      </p:sp>
      <p:sp>
        <p:nvSpPr>
          <p:cNvPr id="13" name="SK-1-text-12"/>
          <p:cNvSpPr/>
          <p:nvPr/>
        </p:nvSpPr>
        <p:spPr>
          <a:xfrm>
            <a:off x="685800" y="6145186"/>
            <a:ext cx="5776020" cy="18663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470"/>
              </a:lnSpc>
              <a:buNone/>
            </a:pPr>
            <a:r>
              <a:rPr lang="en-US" sz="1050" b="1" kern="0" spc="84" dirty="0">
                <a:solidFill>
                  <a:srgbClr val="64748B"/>
                </a:solidFill>
              </a:rPr>
              <a:t>LOCAL</a:t>
            </a:r>
            <a:endParaRPr lang="en-US" sz="1050" dirty="0"/>
          </a:p>
        </p:txBody>
      </p:sp>
      <p:sp>
        <p:nvSpPr>
          <p:cNvPr id="14" name="SK-1-text-13"/>
          <p:cNvSpPr/>
          <p:nvPr/>
        </p:nvSpPr>
        <p:spPr>
          <a:xfrm>
            <a:off x="685800" y="6350866"/>
            <a:ext cx="5776020" cy="21327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Rio de Janeiro, Brasil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10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10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K-10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7150" cy="6858000"/>
          </a:xfrm>
          <a:prstGeom prst="rect">
            <a:avLst/>
          </a:prstGeom>
        </p:spPr>
      </p:pic>
      <p:pic>
        <p:nvPicPr>
          <p:cNvPr id="5" name="SK-10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4650" y="431006"/>
            <a:ext cx="8705850" cy="9525"/>
          </a:xfrm>
          <a:prstGeom prst="rect">
            <a:avLst/>
          </a:prstGeom>
        </p:spPr>
      </p:pic>
      <p:pic>
        <p:nvPicPr>
          <p:cNvPr id="6" name="SK-10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126778"/>
            <a:ext cx="2662238" cy="2417862"/>
          </a:xfrm>
          <a:prstGeom prst="rect">
            <a:avLst/>
          </a:prstGeom>
        </p:spPr>
      </p:pic>
      <p:pic>
        <p:nvPicPr>
          <p:cNvPr id="7" name="SK-10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1260128"/>
            <a:ext cx="323850" cy="323850"/>
          </a:xfrm>
          <a:prstGeom prst="rect">
            <a:avLst/>
          </a:prstGeom>
        </p:spPr>
      </p:pic>
      <p:pic>
        <p:nvPicPr>
          <p:cNvPr id="8" name="SK-10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875" y="1345853"/>
            <a:ext cx="190500" cy="152400"/>
          </a:xfrm>
          <a:prstGeom prst="rect">
            <a:avLst/>
          </a:prstGeom>
        </p:spPr>
      </p:pic>
      <p:pic>
        <p:nvPicPr>
          <p:cNvPr id="9" name="SK-10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3288" y="1126778"/>
            <a:ext cx="2662238" cy="2417862"/>
          </a:xfrm>
          <a:prstGeom prst="rect">
            <a:avLst/>
          </a:prstGeom>
        </p:spPr>
      </p:pic>
      <p:pic>
        <p:nvPicPr>
          <p:cNvPr id="10" name="SK-10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5688" y="1260128"/>
            <a:ext cx="323850" cy="323850"/>
          </a:xfrm>
          <a:prstGeom prst="rect">
            <a:avLst/>
          </a:prstGeom>
        </p:spPr>
      </p:pic>
      <p:pic>
        <p:nvPicPr>
          <p:cNvPr id="11" name="SK-10-img-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2362" y="1345853"/>
            <a:ext cx="190500" cy="152400"/>
          </a:xfrm>
          <a:prstGeom prst="rect">
            <a:avLst/>
          </a:prstGeom>
        </p:spPr>
      </p:pic>
      <p:pic>
        <p:nvPicPr>
          <p:cNvPr id="12" name="SK-10-img-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0775" y="1126778"/>
            <a:ext cx="2662238" cy="2417862"/>
          </a:xfrm>
          <a:prstGeom prst="rect">
            <a:avLst/>
          </a:prstGeom>
        </p:spPr>
      </p:pic>
      <p:pic>
        <p:nvPicPr>
          <p:cNvPr id="13" name="SK-10-img-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53175" y="1260128"/>
            <a:ext cx="323850" cy="323850"/>
          </a:xfrm>
          <a:prstGeom prst="rect">
            <a:avLst/>
          </a:prstGeom>
        </p:spPr>
      </p:pic>
      <p:pic>
        <p:nvPicPr>
          <p:cNvPr id="14" name="SK-10-img-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9850" y="1345853"/>
            <a:ext cx="190500" cy="152400"/>
          </a:xfrm>
          <a:prstGeom prst="rect">
            <a:avLst/>
          </a:prstGeom>
        </p:spPr>
      </p:pic>
      <p:pic>
        <p:nvPicPr>
          <p:cNvPr id="15" name="SK-10-img-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58263" y="1126778"/>
            <a:ext cx="2662238" cy="2417862"/>
          </a:xfrm>
          <a:prstGeom prst="rect">
            <a:avLst/>
          </a:prstGeom>
        </p:spPr>
      </p:pic>
      <p:pic>
        <p:nvPicPr>
          <p:cNvPr id="16" name="SK-10-img-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0663" y="1260128"/>
            <a:ext cx="323850" cy="323850"/>
          </a:xfrm>
          <a:prstGeom prst="rect">
            <a:avLst/>
          </a:prstGeom>
        </p:spPr>
      </p:pic>
      <p:pic>
        <p:nvPicPr>
          <p:cNvPr id="17" name="SK-10-img-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7338" y="1345853"/>
            <a:ext cx="190500" cy="152400"/>
          </a:xfrm>
          <a:prstGeom prst="rect">
            <a:avLst/>
          </a:prstGeom>
        </p:spPr>
      </p:pic>
      <p:pic>
        <p:nvPicPr>
          <p:cNvPr id="18" name="SK-10-img-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5800" y="3639889"/>
            <a:ext cx="2662238" cy="2418011"/>
          </a:xfrm>
          <a:prstGeom prst="rect">
            <a:avLst/>
          </a:prstGeom>
        </p:spPr>
      </p:pic>
      <p:pic>
        <p:nvPicPr>
          <p:cNvPr id="19" name="SK-10-img-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8200" y="3773239"/>
            <a:ext cx="323850" cy="323850"/>
          </a:xfrm>
          <a:prstGeom prst="rect">
            <a:avLst/>
          </a:prstGeom>
        </p:spPr>
      </p:pic>
      <p:pic>
        <p:nvPicPr>
          <p:cNvPr id="20" name="SK-10-img-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4875" y="3858964"/>
            <a:ext cx="190500" cy="152400"/>
          </a:xfrm>
          <a:prstGeom prst="rect">
            <a:avLst/>
          </a:prstGeom>
        </p:spPr>
      </p:pic>
      <p:pic>
        <p:nvPicPr>
          <p:cNvPr id="21" name="SK-10-img-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43288" y="3639889"/>
            <a:ext cx="2662238" cy="2418011"/>
          </a:xfrm>
          <a:prstGeom prst="rect">
            <a:avLst/>
          </a:prstGeom>
        </p:spPr>
      </p:pic>
      <p:pic>
        <p:nvPicPr>
          <p:cNvPr id="22" name="SK-10-img-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595688" y="3773239"/>
            <a:ext cx="323850" cy="323850"/>
          </a:xfrm>
          <a:prstGeom prst="rect">
            <a:avLst/>
          </a:prstGeom>
        </p:spPr>
      </p:pic>
      <p:pic>
        <p:nvPicPr>
          <p:cNvPr id="23" name="SK-10-img-22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62362" y="3858964"/>
            <a:ext cx="190500" cy="152400"/>
          </a:xfrm>
          <a:prstGeom prst="rect">
            <a:avLst/>
          </a:prstGeom>
        </p:spPr>
      </p:pic>
      <p:pic>
        <p:nvPicPr>
          <p:cNvPr id="24" name="SK-10-img-23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00775" y="3639889"/>
            <a:ext cx="2662238" cy="2418011"/>
          </a:xfrm>
          <a:prstGeom prst="rect">
            <a:avLst/>
          </a:prstGeom>
        </p:spPr>
      </p:pic>
      <p:pic>
        <p:nvPicPr>
          <p:cNvPr id="25" name="SK-10-img-24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53175" y="3773239"/>
            <a:ext cx="323850" cy="323850"/>
          </a:xfrm>
          <a:prstGeom prst="rect">
            <a:avLst/>
          </a:prstGeom>
        </p:spPr>
      </p:pic>
      <p:pic>
        <p:nvPicPr>
          <p:cNvPr id="26" name="SK-10-img-25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19850" y="3858964"/>
            <a:ext cx="190500" cy="152400"/>
          </a:xfrm>
          <a:prstGeom prst="rect">
            <a:avLst/>
          </a:prstGeom>
        </p:spPr>
      </p:pic>
      <p:pic>
        <p:nvPicPr>
          <p:cNvPr id="27" name="SK-10-img-26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958263" y="3639889"/>
            <a:ext cx="2662238" cy="2418011"/>
          </a:xfrm>
          <a:prstGeom prst="rect">
            <a:avLst/>
          </a:prstGeom>
        </p:spPr>
      </p:pic>
      <p:pic>
        <p:nvPicPr>
          <p:cNvPr id="28" name="SK-10-img-27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85800" y="6210299"/>
            <a:ext cx="10934700" cy="562719"/>
          </a:xfrm>
          <a:prstGeom prst="rect">
            <a:avLst/>
          </a:prstGeom>
        </p:spPr>
      </p:pic>
      <p:pic>
        <p:nvPicPr>
          <p:cNvPr id="29" name="SK-10-img-28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56460" y="6324599"/>
            <a:ext cx="396066" cy="316853"/>
          </a:xfrm>
          <a:prstGeom prst="rect">
            <a:avLst/>
          </a:prstGeom>
        </p:spPr>
      </p:pic>
      <p:sp>
        <p:nvSpPr>
          <p:cNvPr id="30" name="SK-10-text-29"/>
          <p:cNvSpPr/>
          <p:nvPr/>
        </p:nvSpPr>
        <p:spPr>
          <a:xfrm>
            <a:off x="685800" y="342900"/>
            <a:ext cx="4187190" cy="18573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>
              <a:lnSpc>
                <a:spcPts val="1463"/>
              </a:lnSpc>
              <a:buNone/>
            </a:pPr>
            <a:r>
              <a:rPr lang="en-US" sz="975" b="1" kern="0" spc="94" dirty="0">
                <a:solidFill>
                  <a:srgbClr val="0284C7"/>
                </a:solidFill>
              </a:rPr>
              <a:t>RIO SUMMIT 2026 — SÍNTESE</a:t>
            </a:r>
            <a:endParaRPr lang="en-US" sz="975" dirty="0"/>
          </a:p>
        </p:txBody>
      </p:sp>
      <p:sp>
        <p:nvSpPr>
          <p:cNvPr id="31" name="SK-10-text-30"/>
          <p:cNvSpPr/>
          <p:nvPr/>
        </p:nvSpPr>
        <p:spPr>
          <a:xfrm>
            <a:off x="685800" y="585788"/>
            <a:ext cx="11506200" cy="38859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060"/>
              </a:lnSpc>
              <a:buNone/>
            </a:pPr>
            <a:r>
              <a:rPr lang="en-US" sz="2550" b="1" dirty="0">
                <a:solidFill>
                  <a:srgbClr val="0F172A"/>
                </a:solidFill>
              </a:rPr>
              <a:t>Aspectos Fundamentais para a Segurança Hídrica no Brasil</a:t>
            </a:r>
            <a:endParaRPr lang="en-US" sz="2550" dirty="0"/>
          </a:p>
        </p:txBody>
      </p:sp>
      <p:sp>
        <p:nvSpPr>
          <p:cNvPr id="32" name="SK-10-text-31"/>
          <p:cNvSpPr/>
          <p:nvPr/>
        </p:nvSpPr>
        <p:spPr>
          <a:xfrm>
            <a:off x="3119438" y="1222028"/>
            <a:ext cx="6667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0F172A">
                    <a:alpha val="7000"/>
                  </a:srgbClr>
                </a:solidFill>
              </a:rPr>
              <a:t>1</a:t>
            </a:r>
            <a:endParaRPr lang="en-US" sz="2100" dirty="0"/>
          </a:p>
        </p:txBody>
      </p:sp>
      <p:sp>
        <p:nvSpPr>
          <p:cNvPr id="33" name="SK-10-text-32"/>
          <p:cNvSpPr/>
          <p:nvPr/>
        </p:nvSpPr>
        <p:spPr>
          <a:xfrm>
            <a:off x="838200" y="1707210"/>
            <a:ext cx="3596640" cy="17323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365"/>
              </a:lnSpc>
              <a:buNone/>
            </a:pPr>
            <a:r>
              <a:rPr lang="en-US" sz="1600" b="1" dirty="0">
                <a:solidFill>
                  <a:srgbClr val="0F172A"/>
                </a:solidFill>
              </a:rPr>
              <a:t>Paradoxo da Abundância</a:t>
            </a:r>
            <a:endParaRPr lang="en-US" sz="1600" dirty="0"/>
          </a:p>
        </p:txBody>
      </p:sp>
      <p:sp>
        <p:nvSpPr>
          <p:cNvPr id="34" name="SK-10-text-33"/>
          <p:cNvSpPr/>
          <p:nvPr/>
        </p:nvSpPr>
        <p:spPr>
          <a:xfrm>
            <a:off x="838200" y="2256384"/>
            <a:ext cx="2357438" cy="82822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305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Brasil possui 12% da água doce mundial, mas enfrenta crises hídricas pela gestão inadequada e concentração de demanda. Segurança hídrica é questão de governança, não apenas de quantidade.</a:t>
            </a:r>
            <a:endParaRPr lang="en-US" sz="1200" dirty="0"/>
          </a:p>
        </p:txBody>
      </p:sp>
      <p:sp>
        <p:nvSpPr>
          <p:cNvPr id="35" name="SK-10-text-34"/>
          <p:cNvSpPr/>
          <p:nvPr/>
        </p:nvSpPr>
        <p:spPr>
          <a:xfrm>
            <a:off x="5829300" y="1222028"/>
            <a:ext cx="6667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0F172A">
                    <a:alpha val="7000"/>
                  </a:srgbClr>
                </a:solidFill>
              </a:rPr>
              <a:t>2</a:t>
            </a:r>
            <a:endParaRPr lang="en-US" sz="2100" dirty="0"/>
          </a:p>
        </p:txBody>
      </p:sp>
      <p:sp>
        <p:nvSpPr>
          <p:cNvPr id="36" name="SK-10-text-35"/>
          <p:cNvSpPr/>
          <p:nvPr/>
        </p:nvSpPr>
        <p:spPr>
          <a:xfrm>
            <a:off x="3595688" y="1707210"/>
            <a:ext cx="3116580" cy="17323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365"/>
              </a:lnSpc>
              <a:buNone/>
            </a:pPr>
            <a:r>
              <a:rPr lang="en-US" sz="1600" b="1" dirty="0">
                <a:solidFill>
                  <a:srgbClr val="0F172A"/>
                </a:solidFill>
              </a:rPr>
              <a:t>Mudanças Climáticas</a:t>
            </a:r>
            <a:endParaRPr lang="en-US" sz="1600" dirty="0"/>
          </a:p>
        </p:txBody>
      </p:sp>
      <p:sp>
        <p:nvSpPr>
          <p:cNvPr id="37" name="SK-10-text-36"/>
          <p:cNvSpPr/>
          <p:nvPr/>
        </p:nvSpPr>
        <p:spPr>
          <a:xfrm>
            <a:off x="3595688" y="2256384"/>
            <a:ext cx="2357438" cy="82822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305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Secas, enchentes e eventos extremos agravam a insegurança hídrica. Autoridades devem adotar adaptações rápidas e mecanismos de governança resilientes e adaptativos.</a:t>
            </a:r>
            <a:endParaRPr lang="en-US" sz="1200" dirty="0"/>
          </a:p>
        </p:txBody>
      </p:sp>
      <p:sp>
        <p:nvSpPr>
          <p:cNvPr id="38" name="SK-10-text-37"/>
          <p:cNvSpPr/>
          <p:nvPr/>
        </p:nvSpPr>
        <p:spPr>
          <a:xfrm>
            <a:off x="8586788" y="1222028"/>
            <a:ext cx="6667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0F172A">
                    <a:alpha val="7000"/>
                  </a:srgbClr>
                </a:solidFill>
              </a:rPr>
              <a:t>3</a:t>
            </a:r>
            <a:endParaRPr lang="en-US" sz="2100" dirty="0"/>
          </a:p>
        </p:txBody>
      </p:sp>
      <p:sp>
        <p:nvSpPr>
          <p:cNvPr id="39" name="SK-10-text-38"/>
          <p:cNvSpPr/>
          <p:nvPr/>
        </p:nvSpPr>
        <p:spPr>
          <a:xfrm>
            <a:off x="6353175" y="1690094"/>
            <a:ext cx="2357438" cy="34647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365"/>
              </a:lnSpc>
              <a:buNone/>
            </a:pPr>
            <a:r>
              <a:rPr lang="en-US" sz="1600" b="1" dirty="0">
                <a:solidFill>
                  <a:srgbClr val="0F172A"/>
                </a:solidFill>
              </a:rPr>
              <a:t>Governança das Bacias Hidrográficas</a:t>
            </a:r>
            <a:endParaRPr lang="en-US" sz="1600" dirty="0"/>
          </a:p>
        </p:txBody>
      </p:sp>
      <p:sp>
        <p:nvSpPr>
          <p:cNvPr id="40" name="SK-10-text-39"/>
          <p:cNvSpPr/>
          <p:nvPr/>
        </p:nvSpPr>
        <p:spPr>
          <a:xfrm>
            <a:off x="6353175" y="2429620"/>
            <a:ext cx="2357438" cy="6625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305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Comitês de bacia representam o modelo de governança integrada e participativa a ser expandido. Licenciamento adaptativo e alocação negociada como referências.</a:t>
            </a:r>
            <a:endParaRPr lang="en-US" sz="1200" dirty="0"/>
          </a:p>
        </p:txBody>
      </p:sp>
      <p:sp>
        <p:nvSpPr>
          <p:cNvPr id="41" name="SK-10-text-40"/>
          <p:cNvSpPr/>
          <p:nvPr/>
        </p:nvSpPr>
        <p:spPr>
          <a:xfrm>
            <a:off x="11325225" y="1222028"/>
            <a:ext cx="6667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0F172A">
                    <a:alpha val="7000"/>
                  </a:srgbClr>
                </a:solidFill>
              </a:rPr>
              <a:t>4</a:t>
            </a:r>
            <a:endParaRPr lang="en-US" sz="2100" dirty="0"/>
          </a:p>
        </p:txBody>
      </p:sp>
      <p:sp>
        <p:nvSpPr>
          <p:cNvPr id="42" name="SK-10-text-41"/>
          <p:cNvSpPr/>
          <p:nvPr/>
        </p:nvSpPr>
        <p:spPr>
          <a:xfrm>
            <a:off x="9110663" y="1690094"/>
            <a:ext cx="3081338" cy="17323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365"/>
              </a:lnSpc>
              <a:buNone/>
            </a:pPr>
            <a:r>
              <a:rPr lang="en-US" sz="1600" b="1" dirty="0">
                <a:solidFill>
                  <a:srgbClr val="0F172A"/>
                </a:solidFill>
              </a:rPr>
              <a:t>Concorrência entre Usos</a:t>
            </a:r>
            <a:endParaRPr lang="en-US" sz="1600" dirty="0"/>
          </a:p>
        </p:txBody>
      </p:sp>
      <p:sp>
        <p:nvSpPr>
          <p:cNvPr id="43" name="SK-10-text-42"/>
          <p:cNvSpPr/>
          <p:nvPr/>
        </p:nvSpPr>
        <p:spPr>
          <a:xfrm>
            <a:off x="9110663" y="2256384"/>
            <a:ext cx="2357438" cy="6625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305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Pressão da irrigação e dos usos urbanos, industriais e ambientais exige soluções criativas e colaborativas para evitar conflitos e garantir acesso equitativo.</a:t>
            </a:r>
            <a:endParaRPr lang="en-US" sz="1200" dirty="0"/>
          </a:p>
        </p:txBody>
      </p:sp>
      <p:sp>
        <p:nvSpPr>
          <p:cNvPr id="44" name="SK-10-text-43"/>
          <p:cNvSpPr/>
          <p:nvPr/>
        </p:nvSpPr>
        <p:spPr>
          <a:xfrm>
            <a:off x="3071813" y="3735139"/>
            <a:ext cx="6667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0F172A">
                    <a:alpha val="7000"/>
                  </a:srgbClr>
                </a:solidFill>
              </a:rPr>
              <a:t>5</a:t>
            </a:r>
            <a:endParaRPr lang="en-US" sz="2100" dirty="0"/>
          </a:p>
        </p:txBody>
      </p:sp>
      <p:sp>
        <p:nvSpPr>
          <p:cNvPr id="45" name="SK-10-text-44"/>
          <p:cNvSpPr/>
          <p:nvPr/>
        </p:nvSpPr>
        <p:spPr>
          <a:xfrm>
            <a:off x="838200" y="4355007"/>
            <a:ext cx="2489834" cy="7798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365"/>
              </a:lnSpc>
              <a:buNone/>
            </a:pPr>
            <a:r>
              <a:rPr lang="en-US" sz="1600" b="1" dirty="0">
                <a:solidFill>
                  <a:srgbClr val="0F172A"/>
                </a:solidFill>
              </a:rPr>
              <a:t>Regulação dos Serviços Urbanos</a:t>
            </a:r>
            <a:endParaRPr lang="en-US" sz="1600" dirty="0"/>
          </a:p>
        </p:txBody>
      </p:sp>
      <p:sp>
        <p:nvSpPr>
          <p:cNvPr id="46" name="SK-10-text-45"/>
          <p:cNvSpPr/>
          <p:nvPr/>
        </p:nvSpPr>
        <p:spPr>
          <a:xfrm>
            <a:off x="838200" y="4769495"/>
            <a:ext cx="2357438" cy="82822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305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Agências reguladoras devem operar com recursos adequados e autonomia para cumprir suas funções com eficácia, transparência e independência institucional.</a:t>
            </a:r>
            <a:endParaRPr lang="en-US" sz="1200" dirty="0"/>
          </a:p>
        </p:txBody>
      </p:sp>
      <p:sp>
        <p:nvSpPr>
          <p:cNvPr id="47" name="SK-10-text-46"/>
          <p:cNvSpPr/>
          <p:nvPr/>
        </p:nvSpPr>
        <p:spPr>
          <a:xfrm>
            <a:off x="5829300" y="3735139"/>
            <a:ext cx="6667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0F172A">
                    <a:alpha val="7000"/>
                  </a:srgbClr>
                </a:solidFill>
              </a:rPr>
              <a:t>6</a:t>
            </a:r>
            <a:endParaRPr lang="en-US" sz="2100" dirty="0"/>
          </a:p>
        </p:txBody>
      </p:sp>
      <p:sp>
        <p:nvSpPr>
          <p:cNvPr id="48" name="SK-10-text-47"/>
          <p:cNvSpPr/>
          <p:nvPr/>
        </p:nvSpPr>
        <p:spPr>
          <a:xfrm>
            <a:off x="3595688" y="4203205"/>
            <a:ext cx="4236720" cy="17323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365"/>
              </a:lnSpc>
              <a:buNone/>
            </a:pPr>
            <a:r>
              <a:rPr lang="en-US" sz="1600" b="1" dirty="0">
                <a:solidFill>
                  <a:srgbClr val="0F172A"/>
                </a:solidFill>
              </a:rPr>
              <a:t>Educação e Conscientização</a:t>
            </a:r>
            <a:endParaRPr lang="en-US" sz="1600" dirty="0"/>
          </a:p>
        </p:txBody>
      </p:sp>
      <p:sp>
        <p:nvSpPr>
          <p:cNvPr id="49" name="SK-10-text-48"/>
          <p:cNvSpPr/>
          <p:nvPr/>
        </p:nvSpPr>
        <p:spPr>
          <a:xfrm>
            <a:off x="3595688" y="4769495"/>
            <a:ext cx="2357438" cy="6625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305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Papel crucial para a conservação e uso sustentável dos recursos hídricos, mobilizando a sociedade em torno da responsabilidade coletiva sobre a água.</a:t>
            </a:r>
            <a:endParaRPr lang="en-US" sz="1200" dirty="0"/>
          </a:p>
        </p:txBody>
      </p:sp>
      <p:sp>
        <p:nvSpPr>
          <p:cNvPr id="50" name="SK-10-text-49"/>
          <p:cNvSpPr/>
          <p:nvPr/>
        </p:nvSpPr>
        <p:spPr>
          <a:xfrm>
            <a:off x="8596313" y="3735139"/>
            <a:ext cx="6667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0F172A">
                    <a:alpha val="7000"/>
                  </a:srgbClr>
                </a:solidFill>
              </a:rPr>
              <a:t>7</a:t>
            </a:r>
            <a:endParaRPr lang="en-US" sz="2100" dirty="0"/>
          </a:p>
        </p:txBody>
      </p:sp>
      <p:sp>
        <p:nvSpPr>
          <p:cNvPr id="51" name="SK-10-text-50"/>
          <p:cNvSpPr/>
          <p:nvPr/>
        </p:nvSpPr>
        <p:spPr>
          <a:xfrm>
            <a:off x="6353175" y="4203205"/>
            <a:ext cx="3436620" cy="17323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365"/>
              </a:lnSpc>
              <a:buNone/>
            </a:pPr>
            <a:r>
              <a:rPr lang="en-US" sz="1600" b="1" dirty="0">
                <a:solidFill>
                  <a:srgbClr val="0F172A"/>
                </a:solidFill>
              </a:rPr>
              <a:t>Tecnologia e Inovação</a:t>
            </a:r>
            <a:endParaRPr lang="en-US" sz="1600" dirty="0"/>
          </a:p>
        </p:txBody>
      </p:sp>
      <p:sp>
        <p:nvSpPr>
          <p:cNvPr id="52" name="SK-10-text-51"/>
          <p:cNvSpPr/>
          <p:nvPr/>
        </p:nvSpPr>
        <p:spPr>
          <a:xfrm>
            <a:off x="6353175" y="4769495"/>
            <a:ext cx="2357438" cy="82822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305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Monitoramento em tempo real, sistemas inteligentes de gestão e plataformas digitais otimizam o uso, a distribuição e a participação da sociedade civil na gestão hídrica.</a:t>
            </a:r>
            <a:endParaRPr lang="en-US" sz="1200" dirty="0"/>
          </a:p>
        </p:txBody>
      </p:sp>
      <p:sp>
        <p:nvSpPr>
          <p:cNvPr id="53" name="SK-10-text-52"/>
          <p:cNvSpPr/>
          <p:nvPr/>
        </p:nvSpPr>
        <p:spPr>
          <a:xfrm>
            <a:off x="9110663" y="3871540"/>
            <a:ext cx="2357438" cy="18573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463"/>
              </a:lnSpc>
              <a:buNone/>
            </a:pPr>
            <a:r>
              <a:rPr lang="en-US" sz="2000" b="1" kern="0" spc="62" dirty="0">
                <a:solidFill>
                  <a:srgbClr val="FFFFFF">
                    <a:alpha val="75000"/>
                  </a:srgbClr>
                </a:solidFill>
              </a:rPr>
              <a:t>CONCLUSÃO</a:t>
            </a:r>
            <a:endParaRPr lang="en-US" sz="2000" dirty="0"/>
          </a:p>
        </p:txBody>
      </p:sp>
      <p:sp>
        <p:nvSpPr>
          <p:cNvPr id="54" name="SK-10-text-53"/>
          <p:cNvSpPr/>
          <p:nvPr/>
        </p:nvSpPr>
        <p:spPr>
          <a:xfrm>
            <a:off x="9148763" y="4636145"/>
            <a:ext cx="2281238" cy="66838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55"/>
              </a:lnSpc>
              <a:buNone/>
            </a:pPr>
            <a:r>
              <a:rPr lang="en-US" b="1" dirty="0">
                <a:solidFill>
                  <a:srgbClr val="FFFFFF"/>
                </a:solidFill>
              </a:rPr>
              <a:t>Segurança hídrica é um processo multifatorial e dinâmico</a:t>
            </a:r>
            <a:endParaRPr lang="en-US" dirty="0"/>
          </a:p>
        </p:txBody>
      </p:sp>
      <p:sp>
        <p:nvSpPr>
          <p:cNvPr id="55" name="SK-10-text-54"/>
          <p:cNvSpPr/>
          <p:nvPr/>
        </p:nvSpPr>
        <p:spPr>
          <a:xfrm>
            <a:off x="1285876" y="6394402"/>
            <a:ext cx="10906125" cy="18663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470"/>
              </a:lnSpc>
              <a:buNone/>
            </a:pPr>
            <a:r>
              <a:rPr lang="en-US" sz="1400" b="1" dirty="0">
                <a:solidFill>
                  <a:srgbClr val="7DD3FC"/>
                </a:solidFill>
              </a:rPr>
              <a:t>Associação Brasileira de Agências Reguladoras — ABAR   </a:t>
            </a:r>
          </a:p>
          <a:p>
            <a:pPr marL="0" indent="0">
              <a:lnSpc>
                <a:spcPts val="1470"/>
              </a:lnSpc>
              <a:buNone/>
            </a:pPr>
            <a:r>
              <a:rPr lang="en-US" sz="1400" b="1" dirty="0">
                <a:solidFill>
                  <a:srgbClr val="7DD3FC"/>
                </a:solidFill>
              </a:rPr>
              <a:t>A segurança hídrica exige múltiplos atores, políticas eficazes e gestão integrada e adaptativa.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2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2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K-2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825" y="400050"/>
            <a:ext cx="9591675" cy="9525"/>
          </a:xfrm>
          <a:prstGeom prst="rect">
            <a:avLst/>
          </a:prstGeom>
        </p:spPr>
      </p:pic>
      <p:pic>
        <p:nvPicPr>
          <p:cNvPr id="5" name="SK-2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508" y="1472505"/>
            <a:ext cx="9525" cy="4910138"/>
          </a:xfrm>
          <a:prstGeom prst="rect">
            <a:avLst/>
          </a:prstGeom>
        </p:spPr>
      </p:pic>
      <p:pic>
        <p:nvPicPr>
          <p:cNvPr id="6" name="SK-2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4033" y="1320105"/>
            <a:ext cx="457200" cy="457200"/>
          </a:xfrm>
          <a:prstGeom prst="rect">
            <a:avLst/>
          </a:prstGeom>
        </p:spPr>
      </p:pic>
      <p:pic>
        <p:nvPicPr>
          <p:cNvPr id="7" name="SK-2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3571" y="1453455"/>
            <a:ext cx="238125" cy="190500"/>
          </a:xfrm>
          <a:prstGeom prst="rect">
            <a:avLst/>
          </a:prstGeom>
        </p:spPr>
      </p:pic>
      <p:pic>
        <p:nvPicPr>
          <p:cNvPr id="8" name="SK-2-img-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4033" y="2977455"/>
            <a:ext cx="457200" cy="457200"/>
          </a:xfrm>
          <a:prstGeom prst="rect">
            <a:avLst/>
          </a:prstGeom>
        </p:spPr>
      </p:pic>
      <p:pic>
        <p:nvPicPr>
          <p:cNvPr id="9" name="SK-2-img-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3571" y="3110805"/>
            <a:ext cx="238125" cy="190500"/>
          </a:xfrm>
          <a:prstGeom prst="rect">
            <a:avLst/>
          </a:prstGeom>
        </p:spPr>
      </p:pic>
      <p:pic>
        <p:nvPicPr>
          <p:cNvPr id="10" name="SK-2-img-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4033" y="4920555"/>
            <a:ext cx="457200" cy="457200"/>
          </a:xfrm>
          <a:prstGeom prst="rect">
            <a:avLst/>
          </a:prstGeom>
        </p:spPr>
      </p:pic>
      <p:pic>
        <p:nvPicPr>
          <p:cNvPr id="11" name="SK-2-img-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3571" y="5053905"/>
            <a:ext cx="238125" cy="190500"/>
          </a:xfrm>
          <a:prstGeom prst="rect">
            <a:avLst/>
          </a:prstGeom>
        </p:spPr>
      </p:pic>
      <p:pic>
        <p:nvPicPr>
          <p:cNvPr id="12" name="SK-2-img-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3633" y="5473005"/>
            <a:ext cx="4696867" cy="1062038"/>
          </a:xfrm>
          <a:prstGeom prst="rect">
            <a:avLst/>
          </a:prstGeom>
        </p:spPr>
      </p:pic>
      <p:sp>
        <p:nvSpPr>
          <p:cNvPr id="13" name="SK-2-text-12"/>
          <p:cNvSpPr/>
          <p:nvPr/>
        </p:nvSpPr>
        <p:spPr>
          <a:xfrm>
            <a:off x="571500" y="304800"/>
            <a:ext cx="2903220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b="1" kern="0" spc="84" dirty="0">
                <a:solidFill>
                  <a:srgbClr val="0284C7"/>
                </a:solidFill>
              </a:rPr>
              <a:t>RIO SUMMIT 2026</a:t>
            </a:r>
            <a:endParaRPr lang="en-US" sz="1050" dirty="0"/>
          </a:p>
        </p:txBody>
      </p:sp>
      <p:sp>
        <p:nvSpPr>
          <p:cNvPr id="14" name="SK-2-text-13"/>
          <p:cNvSpPr/>
          <p:nvPr/>
        </p:nvSpPr>
        <p:spPr>
          <a:xfrm>
            <a:off x="571500" y="581025"/>
            <a:ext cx="11620500" cy="4342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420"/>
              </a:lnSpc>
              <a:buNone/>
            </a:pPr>
            <a:r>
              <a:rPr lang="en-US" sz="2850" b="1" dirty="0">
                <a:solidFill>
                  <a:srgbClr val="0F172A"/>
                </a:solidFill>
              </a:rPr>
              <a:t>O Desafio da Segurança Hídrica</a:t>
            </a:r>
            <a:endParaRPr lang="en-US" sz="2850" dirty="0"/>
          </a:p>
        </p:txBody>
      </p:sp>
      <p:sp>
        <p:nvSpPr>
          <p:cNvPr id="15" name="SK-2-text-14"/>
          <p:cNvSpPr/>
          <p:nvPr/>
        </p:nvSpPr>
        <p:spPr>
          <a:xfrm>
            <a:off x="571500" y="3127474"/>
            <a:ext cx="4971008" cy="1600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6300"/>
              </a:lnSpc>
              <a:buNone/>
            </a:pPr>
            <a:r>
              <a:rPr lang="en-US" sz="6300" b="1" kern="0" spc="-101" dirty="0">
                <a:solidFill>
                  <a:srgbClr val="0284C7"/>
                </a:solidFill>
              </a:rPr>
              <a:t>SEGURANÇA</a:t>
            </a:r>
            <a:endParaRPr lang="en-US" sz="6300" dirty="0"/>
          </a:p>
          <a:p>
            <a:pPr marL="0" indent="0">
              <a:lnSpc>
                <a:spcPts val="6300"/>
              </a:lnSpc>
              <a:buNone/>
            </a:pPr>
            <a:r>
              <a:rPr lang="en-US" sz="6300" b="1" kern="0" spc="-101" dirty="0">
                <a:solidFill>
                  <a:srgbClr val="0284C7"/>
                </a:solidFill>
              </a:rPr>
              <a:t>HÍDRICA</a:t>
            </a:r>
            <a:endParaRPr lang="en-US" sz="6300" dirty="0"/>
          </a:p>
        </p:txBody>
      </p:sp>
      <p:sp>
        <p:nvSpPr>
          <p:cNvPr id="16" name="SK-2-text-15"/>
          <p:cNvSpPr/>
          <p:nvPr/>
        </p:nvSpPr>
        <p:spPr>
          <a:xfrm>
            <a:off x="6923633" y="1377255"/>
            <a:ext cx="5268367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b="1" dirty="0">
                <a:solidFill>
                  <a:srgbClr val="0F172A"/>
                </a:solidFill>
              </a:rPr>
              <a:t>O Paradoxo Brasileiro</a:t>
            </a:r>
            <a:endParaRPr lang="en-US" sz="2000" dirty="0"/>
          </a:p>
        </p:txBody>
      </p:sp>
      <p:sp>
        <p:nvSpPr>
          <p:cNvPr id="17" name="SK-2-text-16"/>
          <p:cNvSpPr/>
          <p:nvPr/>
        </p:nvSpPr>
        <p:spPr>
          <a:xfrm>
            <a:off x="6923633" y="1872555"/>
            <a:ext cx="4696867" cy="8572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Brasil detém </a:t>
            </a:r>
            <a:r>
              <a:rPr lang="en-US" sz="1500" b="1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12% da água doce do mundo</a:t>
            </a: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mas enfrenta crises recorrentes devido à gestão inadequada e à concentração regional da demanda.</a:t>
            </a:r>
            <a:endParaRPr lang="en-US" sz="1500" dirty="0"/>
          </a:p>
        </p:txBody>
      </p:sp>
      <p:sp>
        <p:nvSpPr>
          <p:cNvPr id="18" name="SK-2-text-17"/>
          <p:cNvSpPr/>
          <p:nvPr/>
        </p:nvSpPr>
        <p:spPr>
          <a:xfrm>
            <a:off x="6923633" y="3034605"/>
            <a:ext cx="5268367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b="1" dirty="0">
                <a:solidFill>
                  <a:srgbClr val="0F172A"/>
                </a:solidFill>
              </a:rPr>
              <a:t>Acesso e Governança</a:t>
            </a:r>
            <a:endParaRPr lang="en-US" sz="2000" dirty="0"/>
          </a:p>
        </p:txBody>
      </p:sp>
      <p:sp>
        <p:nvSpPr>
          <p:cNvPr id="19" name="SK-2-text-18"/>
          <p:cNvSpPr/>
          <p:nvPr/>
        </p:nvSpPr>
        <p:spPr>
          <a:xfrm>
            <a:off x="6923633" y="3529905"/>
            <a:ext cx="4696867" cy="1143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segurança hídrica não é apenas uma questão de quantidade — é, sobretudo, uma questão de </a:t>
            </a:r>
            <a:r>
              <a:rPr lang="en-US" sz="15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acesso equitativo</a:t>
            </a: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 </a:t>
            </a:r>
            <a:r>
              <a:rPr lang="en-US" sz="15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governança institucional</a:t>
            </a: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sólida.</a:t>
            </a:r>
            <a:endParaRPr lang="en-US" sz="1500" dirty="0"/>
          </a:p>
        </p:txBody>
      </p:sp>
      <p:sp>
        <p:nvSpPr>
          <p:cNvPr id="20" name="SK-2-text-19"/>
          <p:cNvSpPr/>
          <p:nvPr/>
        </p:nvSpPr>
        <p:spPr>
          <a:xfrm>
            <a:off x="6923633" y="4977705"/>
            <a:ext cx="42291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b="1" dirty="0">
                <a:solidFill>
                  <a:srgbClr val="0F172A"/>
                </a:solidFill>
              </a:rPr>
              <a:t>Visão Integrada</a:t>
            </a:r>
            <a:endParaRPr lang="en-US" sz="2000" dirty="0"/>
          </a:p>
        </p:txBody>
      </p:sp>
      <p:sp>
        <p:nvSpPr>
          <p:cNvPr id="21" name="SK-2-text-20"/>
          <p:cNvSpPr/>
          <p:nvPr/>
        </p:nvSpPr>
        <p:spPr>
          <a:xfrm>
            <a:off x="7114133" y="5473005"/>
            <a:ext cx="4315867" cy="106203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38"/>
              </a:lnSpc>
              <a:buNone/>
            </a:pPr>
            <a:r>
              <a:rPr lang="en-US" sz="150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Superar a fragmentação administrativa para reconhecer a interdependência vital entre cidades, áreas rurais e bacias hidrográficas.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3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3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K-3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825" y="476250"/>
            <a:ext cx="9591675" cy="9525"/>
          </a:xfrm>
          <a:prstGeom prst="rect">
            <a:avLst/>
          </a:prstGeom>
        </p:spPr>
      </p:pic>
      <p:pic>
        <p:nvPicPr>
          <p:cNvPr id="5" name="SK-3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1282005"/>
            <a:ext cx="5410200" cy="4052143"/>
          </a:xfrm>
          <a:prstGeom prst="rect">
            <a:avLst/>
          </a:prstGeom>
        </p:spPr>
      </p:pic>
      <p:pic>
        <p:nvPicPr>
          <p:cNvPr id="6" name="SK-3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" y="1510605"/>
            <a:ext cx="4953000" cy="495300"/>
          </a:xfrm>
          <a:prstGeom prst="rect">
            <a:avLst/>
          </a:prstGeom>
        </p:spPr>
      </p:pic>
      <p:pic>
        <p:nvPicPr>
          <p:cNvPr id="7" name="SK-3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" y="1510605"/>
            <a:ext cx="381000" cy="381000"/>
          </a:xfrm>
          <a:prstGeom prst="rect">
            <a:avLst/>
          </a:prstGeom>
        </p:spPr>
      </p:pic>
      <p:pic>
        <p:nvPicPr>
          <p:cNvPr id="8" name="SK-3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725" y="1586805"/>
            <a:ext cx="285750" cy="228600"/>
          </a:xfrm>
          <a:prstGeom prst="rect">
            <a:avLst/>
          </a:prstGeom>
        </p:spPr>
      </p:pic>
      <p:pic>
        <p:nvPicPr>
          <p:cNvPr id="9" name="SK-3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100" y="2304604"/>
            <a:ext cx="190500" cy="179189"/>
          </a:xfrm>
          <a:prstGeom prst="rect">
            <a:avLst/>
          </a:prstGeom>
        </p:spPr>
      </p:pic>
      <p:pic>
        <p:nvPicPr>
          <p:cNvPr id="10" name="SK-3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100" y="2936825"/>
            <a:ext cx="190500" cy="160288"/>
          </a:xfrm>
          <a:prstGeom prst="rect">
            <a:avLst/>
          </a:prstGeom>
        </p:spPr>
      </p:pic>
      <p:pic>
        <p:nvPicPr>
          <p:cNvPr id="11" name="SK-3-img-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100" y="3569047"/>
            <a:ext cx="190500" cy="169218"/>
          </a:xfrm>
          <a:prstGeom prst="rect">
            <a:avLst/>
          </a:prstGeom>
        </p:spPr>
      </p:pic>
      <p:pic>
        <p:nvPicPr>
          <p:cNvPr id="12" name="SK-3-img-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0100" y="4201269"/>
            <a:ext cx="190500" cy="152400"/>
          </a:xfrm>
          <a:prstGeom prst="rect">
            <a:avLst/>
          </a:prstGeom>
        </p:spPr>
      </p:pic>
      <p:pic>
        <p:nvPicPr>
          <p:cNvPr id="13" name="SK-3-img-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100" y="4593580"/>
            <a:ext cx="190500" cy="160288"/>
          </a:xfrm>
          <a:prstGeom prst="rect">
            <a:avLst/>
          </a:prstGeom>
        </p:spPr>
      </p:pic>
      <p:pic>
        <p:nvPicPr>
          <p:cNvPr id="14" name="SK-3-img-1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1282005"/>
            <a:ext cx="5410200" cy="4052143"/>
          </a:xfrm>
          <a:prstGeom prst="rect">
            <a:avLst/>
          </a:prstGeom>
        </p:spPr>
      </p:pic>
      <p:pic>
        <p:nvPicPr>
          <p:cNvPr id="15" name="SK-3-img-1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900" y="1510605"/>
            <a:ext cx="4953000" cy="495300"/>
          </a:xfrm>
          <a:prstGeom prst="rect">
            <a:avLst/>
          </a:prstGeom>
        </p:spPr>
      </p:pic>
      <p:pic>
        <p:nvPicPr>
          <p:cNvPr id="16" name="SK-3-img-1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8900" y="1510605"/>
            <a:ext cx="381000" cy="381000"/>
          </a:xfrm>
          <a:prstGeom prst="rect">
            <a:avLst/>
          </a:prstGeom>
        </p:spPr>
      </p:pic>
      <p:pic>
        <p:nvPicPr>
          <p:cNvPr id="17" name="SK-3-img-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6525" y="1586805"/>
            <a:ext cx="285750" cy="228600"/>
          </a:xfrm>
          <a:prstGeom prst="rect">
            <a:avLst/>
          </a:prstGeom>
        </p:spPr>
      </p:pic>
      <p:pic>
        <p:nvPicPr>
          <p:cNvPr id="18" name="SK-3-img-17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38900" y="2620714"/>
            <a:ext cx="190500" cy="169218"/>
          </a:xfrm>
          <a:prstGeom prst="rect">
            <a:avLst/>
          </a:prstGeom>
        </p:spPr>
      </p:pic>
      <p:pic>
        <p:nvPicPr>
          <p:cNvPr id="19" name="SK-3-img-1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38900" y="3252936"/>
            <a:ext cx="190500" cy="152400"/>
          </a:xfrm>
          <a:prstGeom prst="rect">
            <a:avLst/>
          </a:prstGeom>
        </p:spPr>
      </p:pic>
      <p:pic>
        <p:nvPicPr>
          <p:cNvPr id="20" name="SK-3-img-1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38900" y="3645247"/>
            <a:ext cx="190500" cy="169218"/>
          </a:xfrm>
          <a:prstGeom prst="rect">
            <a:avLst/>
          </a:prstGeom>
        </p:spPr>
      </p:pic>
      <p:pic>
        <p:nvPicPr>
          <p:cNvPr id="21" name="SK-3-img-20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38900" y="4277469"/>
            <a:ext cx="190500" cy="160288"/>
          </a:xfrm>
          <a:prstGeom prst="rect">
            <a:avLst/>
          </a:prstGeom>
        </p:spPr>
      </p:pic>
      <p:pic>
        <p:nvPicPr>
          <p:cNvPr id="22" name="SK-3-img-21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1500" y="5562749"/>
            <a:ext cx="11049000" cy="914251"/>
          </a:xfrm>
          <a:prstGeom prst="rect">
            <a:avLst/>
          </a:prstGeom>
        </p:spPr>
      </p:pic>
      <p:pic>
        <p:nvPicPr>
          <p:cNvPr id="23" name="SK-3-img-22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7250" y="5867400"/>
            <a:ext cx="381000" cy="304800"/>
          </a:xfrm>
          <a:prstGeom prst="rect">
            <a:avLst/>
          </a:prstGeom>
        </p:spPr>
      </p:pic>
      <p:sp>
        <p:nvSpPr>
          <p:cNvPr id="24" name="SK-3-text-23"/>
          <p:cNvSpPr/>
          <p:nvPr/>
        </p:nvSpPr>
        <p:spPr>
          <a:xfrm>
            <a:off x="571500" y="381000"/>
            <a:ext cx="2903220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b="1" kern="0" spc="84" dirty="0">
                <a:solidFill>
                  <a:srgbClr val="0284C7"/>
                </a:solidFill>
              </a:rPr>
              <a:t>RIO SUMMIT 2026</a:t>
            </a:r>
            <a:endParaRPr lang="en-US" sz="1050" dirty="0"/>
          </a:p>
        </p:txBody>
      </p:sp>
      <p:sp>
        <p:nvSpPr>
          <p:cNvPr id="25" name="SK-3-text-24"/>
          <p:cNvSpPr/>
          <p:nvPr/>
        </p:nvSpPr>
        <p:spPr>
          <a:xfrm>
            <a:off x="571500" y="657225"/>
            <a:ext cx="11620500" cy="4342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420"/>
              </a:lnSpc>
              <a:buNone/>
            </a:pPr>
            <a:r>
              <a:rPr lang="en-US" sz="2850" b="1" dirty="0">
                <a:solidFill>
                  <a:srgbClr val="0F172A"/>
                </a:solidFill>
              </a:rPr>
              <a:t>Interdependência Cidade-Bacia</a:t>
            </a:r>
            <a:endParaRPr lang="en-US" sz="2850" dirty="0"/>
          </a:p>
        </p:txBody>
      </p:sp>
      <p:sp>
        <p:nvSpPr>
          <p:cNvPr id="26" name="SK-3-text-25"/>
          <p:cNvSpPr/>
          <p:nvPr/>
        </p:nvSpPr>
        <p:spPr>
          <a:xfrm>
            <a:off x="1295400" y="1529655"/>
            <a:ext cx="505206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0F172A"/>
                </a:solidFill>
              </a:rPr>
              <a:t>Dependência Urbana</a:t>
            </a:r>
            <a:endParaRPr lang="en-US" sz="1800" dirty="0"/>
          </a:p>
        </p:txBody>
      </p:sp>
      <p:sp>
        <p:nvSpPr>
          <p:cNvPr id="27" name="SK-3-text-26"/>
          <p:cNvSpPr/>
          <p:nvPr/>
        </p:nvSpPr>
        <p:spPr>
          <a:xfrm>
            <a:off x="1104900" y="2266504"/>
            <a:ext cx="4648200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Abastecimento:</a:t>
            </a:r>
            <a:r>
              <a:rPr lang="en-US" sz="13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Garantia de água potável para consumo humano.</a:t>
            </a:r>
            <a:endParaRPr lang="en-US" sz="1350" dirty="0"/>
          </a:p>
        </p:txBody>
      </p:sp>
      <p:sp>
        <p:nvSpPr>
          <p:cNvPr id="28" name="SK-3-text-27"/>
          <p:cNvSpPr/>
          <p:nvPr/>
        </p:nvSpPr>
        <p:spPr>
          <a:xfrm>
            <a:off x="1104900" y="2898725"/>
            <a:ext cx="4648200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Saneamento:</a:t>
            </a:r>
            <a:r>
              <a:rPr lang="en-US" sz="13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Capacidade de diluição de efluentes tratados.</a:t>
            </a:r>
            <a:endParaRPr lang="en-US" sz="1350" dirty="0"/>
          </a:p>
        </p:txBody>
      </p:sp>
      <p:sp>
        <p:nvSpPr>
          <p:cNvPr id="29" name="SK-3-text-28"/>
          <p:cNvSpPr/>
          <p:nvPr/>
        </p:nvSpPr>
        <p:spPr>
          <a:xfrm>
            <a:off x="1104900" y="3530947"/>
            <a:ext cx="4648200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Energia:</a:t>
            </a:r>
            <a:r>
              <a:rPr lang="en-US" sz="13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Geração hidrelétrica essencial para a infraestrutura.</a:t>
            </a:r>
            <a:endParaRPr lang="en-US" sz="1350" dirty="0"/>
          </a:p>
        </p:txBody>
      </p:sp>
      <p:sp>
        <p:nvSpPr>
          <p:cNvPr id="30" name="SK-3-text-29"/>
          <p:cNvSpPr/>
          <p:nvPr/>
        </p:nvSpPr>
        <p:spPr>
          <a:xfrm>
            <a:off x="1104900" y="4163169"/>
            <a:ext cx="10492740" cy="2399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Segurança:</a:t>
            </a:r>
            <a:r>
              <a:rPr lang="en-US" sz="13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Controle de enchentes e drenagem urbana.</a:t>
            </a:r>
            <a:endParaRPr lang="en-US" sz="1350" dirty="0"/>
          </a:p>
        </p:txBody>
      </p:sp>
      <p:sp>
        <p:nvSpPr>
          <p:cNvPr id="31" name="SK-3-text-30"/>
          <p:cNvSpPr/>
          <p:nvPr/>
        </p:nvSpPr>
        <p:spPr>
          <a:xfrm>
            <a:off x="1104900" y="4555480"/>
            <a:ext cx="4648200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Ecossistemas:</a:t>
            </a:r>
            <a:r>
              <a:rPr lang="en-US" sz="13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Manutenção de serviços ambientais vitais.</a:t>
            </a:r>
            <a:endParaRPr lang="en-US" sz="1350" dirty="0"/>
          </a:p>
        </p:txBody>
      </p:sp>
      <p:sp>
        <p:nvSpPr>
          <p:cNvPr id="32" name="SK-3-text-31"/>
          <p:cNvSpPr/>
          <p:nvPr/>
        </p:nvSpPr>
        <p:spPr>
          <a:xfrm>
            <a:off x="6934200" y="1529655"/>
            <a:ext cx="52578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0F172A"/>
                </a:solidFill>
              </a:rPr>
              <a:t>Ameaças à Integridade</a:t>
            </a:r>
            <a:endParaRPr lang="en-US" sz="1800" dirty="0"/>
          </a:p>
        </p:txBody>
      </p:sp>
      <p:sp>
        <p:nvSpPr>
          <p:cNvPr id="33" name="SK-3-text-32"/>
          <p:cNvSpPr/>
          <p:nvPr/>
        </p:nvSpPr>
        <p:spPr>
          <a:xfrm>
            <a:off x="6743700" y="2582614"/>
            <a:ext cx="4648200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Degradação:</a:t>
            </a:r>
            <a:r>
              <a:rPr lang="en-US" sz="13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Desmatamento de áreas de recarga e nascentes.</a:t>
            </a:r>
            <a:endParaRPr lang="en-US" sz="1350" dirty="0"/>
          </a:p>
        </p:txBody>
      </p:sp>
      <p:sp>
        <p:nvSpPr>
          <p:cNvPr id="34" name="SK-3-text-33"/>
          <p:cNvSpPr/>
          <p:nvPr/>
        </p:nvSpPr>
        <p:spPr>
          <a:xfrm>
            <a:off x="6743700" y="3214836"/>
            <a:ext cx="5448300" cy="2399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Poluição:</a:t>
            </a:r>
            <a:r>
              <a:rPr lang="en-US" sz="13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Contaminação por agroquímicos e defensivos.</a:t>
            </a:r>
            <a:endParaRPr lang="en-US" sz="1350" dirty="0"/>
          </a:p>
        </p:txBody>
      </p:sp>
      <p:sp>
        <p:nvSpPr>
          <p:cNvPr id="35" name="SK-3-text-34"/>
          <p:cNvSpPr/>
          <p:nvPr/>
        </p:nvSpPr>
        <p:spPr>
          <a:xfrm>
            <a:off x="6743700" y="3607147"/>
            <a:ext cx="4648200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Urbanização:</a:t>
            </a:r>
            <a:r>
              <a:rPr lang="en-US" sz="13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Crescimento desordenado e impermeabilização.</a:t>
            </a:r>
            <a:endParaRPr lang="en-US" sz="1350" dirty="0"/>
          </a:p>
        </p:txBody>
      </p:sp>
      <p:sp>
        <p:nvSpPr>
          <p:cNvPr id="36" name="SK-3-text-35"/>
          <p:cNvSpPr/>
          <p:nvPr/>
        </p:nvSpPr>
        <p:spPr>
          <a:xfrm>
            <a:off x="6743700" y="4239369"/>
            <a:ext cx="4648200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Esgotamento:</a:t>
            </a:r>
            <a:r>
              <a:rPr lang="en-US" sz="13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Descarga inadequada de resíduos e esgoto.</a:t>
            </a:r>
            <a:endParaRPr lang="en-US" sz="1350" dirty="0"/>
          </a:p>
        </p:txBody>
      </p:sp>
      <p:sp>
        <p:nvSpPr>
          <p:cNvPr id="37" name="SK-3-text-36"/>
          <p:cNvSpPr/>
          <p:nvPr/>
        </p:nvSpPr>
        <p:spPr>
          <a:xfrm>
            <a:off x="1428750" y="5753249"/>
            <a:ext cx="9963150" cy="53325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55"/>
              </a:lnSpc>
              <a:buNone/>
            </a:pPr>
            <a:r>
              <a:rPr lang="en-US" b="1" dirty="0">
                <a:solidFill>
                  <a:srgbClr val="FFFFFF">
                    <a:alpha val="90000"/>
                  </a:srgbClr>
                </a:solidFill>
              </a:rPr>
              <a:t>A água funciona como um elo entre territórios urbanos e </a:t>
            </a:r>
            <a:r>
              <a:rPr lang="en-US" b="1" dirty="0" err="1">
                <a:solidFill>
                  <a:srgbClr val="FFFFFF">
                    <a:alpha val="90000"/>
                  </a:srgbClr>
                </a:solidFill>
              </a:rPr>
              <a:t>rurais</a:t>
            </a:r>
            <a:r>
              <a:rPr lang="en-US" b="1" dirty="0">
                <a:solidFill>
                  <a:srgbClr val="FFFFFF">
                    <a:alpha val="90000"/>
                  </a:srgbClr>
                </a:solidFill>
              </a:rPr>
              <a:t>. </a:t>
            </a:r>
          </a:p>
          <a:p>
            <a:pPr marL="0" indent="0">
              <a:lnSpc>
                <a:spcPts val="1755"/>
              </a:lnSpc>
              <a:buNone/>
            </a:pPr>
            <a:r>
              <a:rPr lang="en-US" b="1" dirty="0">
                <a:solidFill>
                  <a:srgbClr val="FFFFFF">
                    <a:alpha val="90000"/>
                  </a:srgbClr>
                </a:solidFill>
              </a:rPr>
              <a:t>A gestão deve ser integrada para garantir a sustentabilidade de ambos os espaços.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4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4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K-4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825" y="400050"/>
            <a:ext cx="9591675" cy="9525"/>
          </a:xfrm>
          <a:prstGeom prst="rect">
            <a:avLst/>
          </a:prstGeom>
        </p:spPr>
      </p:pic>
      <p:pic>
        <p:nvPicPr>
          <p:cNvPr id="5" name="SK-4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1167705"/>
            <a:ext cx="5410200" cy="4457700"/>
          </a:xfrm>
          <a:prstGeom prst="rect">
            <a:avLst/>
          </a:prstGeom>
        </p:spPr>
      </p:pic>
      <p:pic>
        <p:nvPicPr>
          <p:cNvPr id="6" name="SK-4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" y="1453455"/>
            <a:ext cx="285750" cy="228600"/>
          </a:xfrm>
          <a:prstGeom prst="rect">
            <a:avLst/>
          </a:prstGeom>
        </p:spPr>
      </p:pic>
      <p:pic>
        <p:nvPicPr>
          <p:cNvPr id="7" name="SK-4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" y="1891605"/>
            <a:ext cx="4953000" cy="609600"/>
          </a:xfrm>
          <a:prstGeom prst="rect">
            <a:avLst/>
          </a:prstGeom>
        </p:spPr>
      </p:pic>
      <p:pic>
        <p:nvPicPr>
          <p:cNvPr id="8" name="SK-4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2005905"/>
            <a:ext cx="381000" cy="381000"/>
          </a:xfrm>
          <a:prstGeom prst="rect">
            <a:avLst/>
          </a:prstGeom>
        </p:spPr>
      </p:pic>
      <p:pic>
        <p:nvPicPr>
          <p:cNvPr id="9" name="SK-4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744" y="2108746"/>
            <a:ext cx="214313" cy="175320"/>
          </a:xfrm>
          <a:prstGeom prst="rect">
            <a:avLst/>
          </a:prstGeom>
        </p:spPr>
      </p:pic>
      <p:pic>
        <p:nvPicPr>
          <p:cNvPr id="10" name="SK-4-img-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" y="2615505"/>
            <a:ext cx="4953000" cy="609600"/>
          </a:xfrm>
          <a:prstGeom prst="rect">
            <a:avLst/>
          </a:prstGeom>
        </p:spPr>
      </p:pic>
      <p:pic>
        <p:nvPicPr>
          <p:cNvPr id="11" name="SK-4-img-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2729805"/>
            <a:ext cx="381000" cy="381000"/>
          </a:xfrm>
          <a:prstGeom prst="rect">
            <a:avLst/>
          </a:prstGeom>
        </p:spPr>
      </p:pic>
      <p:pic>
        <p:nvPicPr>
          <p:cNvPr id="12" name="SK-4-img-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744" y="2832646"/>
            <a:ext cx="214313" cy="175320"/>
          </a:xfrm>
          <a:prstGeom prst="rect">
            <a:avLst/>
          </a:prstGeom>
        </p:spPr>
      </p:pic>
      <p:pic>
        <p:nvPicPr>
          <p:cNvPr id="13" name="SK-4-img-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" y="3339405"/>
            <a:ext cx="4953000" cy="609600"/>
          </a:xfrm>
          <a:prstGeom prst="rect">
            <a:avLst/>
          </a:prstGeom>
        </p:spPr>
      </p:pic>
      <p:pic>
        <p:nvPicPr>
          <p:cNvPr id="14" name="SK-4-img-1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3453705"/>
            <a:ext cx="381000" cy="381000"/>
          </a:xfrm>
          <a:prstGeom prst="rect">
            <a:avLst/>
          </a:prstGeom>
        </p:spPr>
      </p:pic>
      <p:pic>
        <p:nvPicPr>
          <p:cNvPr id="15" name="SK-4-img-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744" y="3556546"/>
            <a:ext cx="214313" cy="175320"/>
          </a:xfrm>
          <a:prstGeom prst="rect">
            <a:avLst/>
          </a:prstGeom>
        </p:spPr>
      </p:pic>
      <p:pic>
        <p:nvPicPr>
          <p:cNvPr id="16" name="SK-4-img-1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" y="4063305"/>
            <a:ext cx="4953000" cy="609600"/>
          </a:xfrm>
          <a:prstGeom prst="rect">
            <a:avLst/>
          </a:prstGeom>
        </p:spPr>
      </p:pic>
      <p:pic>
        <p:nvPicPr>
          <p:cNvPr id="17" name="SK-4-img-1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4177605"/>
            <a:ext cx="381000" cy="381000"/>
          </a:xfrm>
          <a:prstGeom prst="rect">
            <a:avLst/>
          </a:prstGeom>
        </p:spPr>
      </p:pic>
      <p:pic>
        <p:nvPicPr>
          <p:cNvPr id="18" name="SK-4-img-17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7744" y="4280446"/>
            <a:ext cx="214313" cy="175320"/>
          </a:xfrm>
          <a:prstGeom prst="rect">
            <a:avLst/>
          </a:prstGeom>
        </p:spPr>
      </p:pic>
      <p:pic>
        <p:nvPicPr>
          <p:cNvPr id="19" name="SK-4-img-18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100" y="4787205"/>
            <a:ext cx="4953000" cy="609600"/>
          </a:xfrm>
          <a:prstGeom prst="rect">
            <a:avLst/>
          </a:prstGeom>
        </p:spPr>
      </p:pic>
      <p:pic>
        <p:nvPicPr>
          <p:cNvPr id="20" name="SK-4-img-1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4901505"/>
            <a:ext cx="381000" cy="381000"/>
          </a:xfrm>
          <a:prstGeom prst="rect">
            <a:avLst/>
          </a:prstGeom>
        </p:spPr>
      </p:pic>
      <p:pic>
        <p:nvPicPr>
          <p:cNvPr id="21" name="SK-4-img-20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7744" y="5004346"/>
            <a:ext cx="214313" cy="175320"/>
          </a:xfrm>
          <a:prstGeom prst="rect">
            <a:avLst/>
          </a:prstGeom>
        </p:spPr>
      </p:pic>
      <p:pic>
        <p:nvPicPr>
          <p:cNvPr id="22" name="SK-4-img-21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10300" y="1167705"/>
            <a:ext cx="5410200" cy="4457700"/>
          </a:xfrm>
          <a:prstGeom prst="rect">
            <a:avLst/>
          </a:prstGeom>
        </p:spPr>
      </p:pic>
      <p:pic>
        <p:nvPicPr>
          <p:cNvPr id="23" name="SK-4-img-22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38900" y="1453455"/>
            <a:ext cx="285750" cy="228600"/>
          </a:xfrm>
          <a:prstGeom prst="rect">
            <a:avLst/>
          </a:prstGeom>
        </p:spPr>
      </p:pic>
      <p:pic>
        <p:nvPicPr>
          <p:cNvPr id="24" name="SK-4-img-23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38900" y="1891605"/>
            <a:ext cx="4953000" cy="1013222"/>
          </a:xfrm>
          <a:prstGeom prst="rect">
            <a:avLst/>
          </a:prstGeom>
        </p:spPr>
      </p:pic>
      <p:pic>
        <p:nvPicPr>
          <p:cNvPr id="25" name="SK-4-img-24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38900" y="3000077"/>
            <a:ext cx="4953000" cy="1013222"/>
          </a:xfrm>
          <a:prstGeom prst="rect">
            <a:avLst/>
          </a:prstGeom>
        </p:spPr>
      </p:pic>
      <p:pic>
        <p:nvPicPr>
          <p:cNvPr id="26" name="SK-4-img-25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38900" y="4633614"/>
            <a:ext cx="4953000" cy="763191"/>
          </a:xfrm>
          <a:prstGeom prst="rect">
            <a:avLst/>
          </a:prstGeom>
        </p:spPr>
      </p:pic>
      <p:pic>
        <p:nvPicPr>
          <p:cNvPr id="27" name="SK-4-img-26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1500" y="5777805"/>
            <a:ext cx="11049000" cy="1045666"/>
          </a:xfrm>
          <a:prstGeom prst="rect">
            <a:avLst/>
          </a:prstGeom>
        </p:spPr>
      </p:pic>
      <p:pic>
        <p:nvPicPr>
          <p:cNvPr id="28" name="SK-4-img-27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6300" y="6110139"/>
            <a:ext cx="381000" cy="381000"/>
          </a:xfrm>
          <a:prstGeom prst="rect">
            <a:avLst/>
          </a:prstGeom>
        </p:spPr>
      </p:pic>
      <p:sp>
        <p:nvSpPr>
          <p:cNvPr id="29" name="SK-4-text-28"/>
          <p:cNvSpPr/>
          <p:nvPr/>
        </p:nvSpPr>
        <p:spPr>
          <a:xfrm>
            <a:off x="571500" y="304800"/>
            <a:ext cx="2903220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b="1" kern="0" spc="84" dirty="0">
                <a:solidFill>
                  <a:srgbClr val="0284C7"/>
                </a:solidFill>
              </a:rPr>
              <a:t>RIO SUMMIT 2026</a:t>
            </a:r>
            <a:endParaRPr lang="en-US" sz="1050" dirty="0"/>
          </a:p>
        </p:txBody>
      </p:sp>
      <p:sp>
        <p:nvSpPr>
          <p:cNvPr id="30" name="SK-4-text-29"/>
          <p:cNvSpPr/>
          <p:nvPr/>
        </p:nvSpPr>
        <p:spPr>
          <a:xfrm>
            <a:off x="571500" y="581025"/>
            <a:ext cx="11620500" cy="4342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420"/>
              </a:lnSpc>
              <a:buNone/>
            </a:pPr>
            <a:r>
              <a:rPr lang="en-US" sz="2850" b="1" dirty="0">
                <a:solidFill>
                  <a:srgbClr val="0F172A"/>
                </a:solidFill>
              </a:rPr>
              <a:t>Desafios para a Conciliação de Interesses</a:t>
            </a:r>
            <a:endParaRPr lang="en-US" sz="2850" dirty="0"/>
          </a:p>
        </p:txBody>
      </p:sp>
      <p:sp>
        <p:nvSpPr>
          <p:cNvPr id="31" name="SK-4-text-30"/>
          <p:cNvSpPr/>
          <p:nvPr/>
        </p:nvSpPr>
        <p:spPr>
          <a:xfrm>
            <a:off x="1200150" y="1396305"/>
            <a:ext cx="587502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b="1" dirty="0">
                <a:solidFill>
                  <a:srgbClr val="0F172A"/>
                </a:solidFill>
              </a:rPr>
              <a:t>Competição entre Usos</a:t>
            </a:r>
            <a:endParaRPr lang="en-US" sz="2000" dirty="0"/>
          </a:p>
        </p:txBody>
      </p:sp>
      <p:sp>
        <p:nvSpPr>
          <p:cNvPr id="32" name="SK-4-text-31"/>
          <p:cNvSpPr/>
          <p:nvPr/>
        </p:nvSpPr>
        <p:spPr>
          <a:xfrm>
            <a:off x="1447800" y="2067818"/>
            <a:ext cx="4200525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Abastecimento Urbano</a:t>
            </a:r>
            <a:endParaRPr lang="en-US" sz="1600" dirty="0"/>
          </a:p>
        </p:txBody>
      </p:sp>
      <p:sp>
        <p:nvSpPr>
          <p:cNvPr id="33" name="SK-4-text-32"/>
          <p:cNvSpPr/>
          <p:nvPr/>
        </p:nvSpPr>
        <p:spPr>
          <a:xfrm>
            <a:off x="1447800" y="2791718"/>
            <a:ext cx="3789045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Irrigação Agrícola</a:t>
            </a:r>
            <a:endParaRPr lang="en-US" sz="1600" dirty="0"/>
          </a:p>
        </p:txBody>
      </p:sp>
      <p:sp>
        <p:nvSpPr>
          <p:cNvPr id="34" name="SK-4-text-33"/>
          <p:cNvSpPr/>
          <p:nvPr/>
        </p:nvSpPr>
        <p:spPr>
          <a:xfrm>
            <a:off x="1447800" y="3515618"/>
            <a:ext cx="3789045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Geração de Energia</a:t>
            </a:r>
            <a:endParaRPr lang="en-US" sz="1600" dirty="0"/>
          </a:p>
        </p:txBody>
      </p:sp>
      <p:sp>
        <p:nvSpPr>
          <p:cNvPr id="35" name="SK-4-text-34"/>
          <p:cNvSpPr/>
          <p:nvPr/>
        </p:nvSpPr>
        <p:spPr>
          <a:xfrm>
            <a:off x="1447800" y="4239518"/>
            <a:ext cx="4612005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Atividades Industriais</a:t>
            </a:r>
            <a:endParaRPr lang="en-US" sz="1600" dirty="0"/>
          </a:p>
        </p:txBody>
      </p:sp>
      <p:sp>
        <p:nvSpPr>
          <p:cNvPr id="36" name="SK-4-text-35"/>
          <p:cNvSpPr/>
          <p:nvPr/>
        </p:nvSpPr>
        <p:spPr>
          <a:xfrm>
            <a:off x="1447800" y="4963418"/>
            <a:ext cx="4406265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Preservação Ambiental</a:t>
            </a:r>
            <a:endParaRPr lang="en-US" sz="1600" dirty="0"/>
          </a:p>
        </p:txBody>
      </p:sp>
      <p:sp>
        <p:nvSpPr>
          <p:cNvPr id="37" name="SK-4-text-36"/>
          <p:cNvSpPr/>
          <p:nvPr/>
        </p:nvSpPr>
        <p:spPr>
          <a:xfrm>
            <a:off x="6838950" y="1396305"/>
            <a:ext cx="535305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b="1" dirty="0">
                <a:solidFill>
                  <a:srgbClr val="0F172A"/>
                </a:solidFill>
              </a:rPr>
              <a:t>Desequilíbrios Estruturais</a:t>
            </a:r>
            <a:endParaRPr lang="en-US" sz="2000" dirty="0"/>
          </a:p>
        </p:txBody>
      </p:sp>
      <p:sp>
        <p:nvSpPr>
          <p:cNvPr id="38" name="SK-4-text-37"/>
          <p:cNvSpPr/>
          <p:nvPr/>
        </p:nvSpPr>
        <p:spPr>
          <a:xfrm>
            <a:off x="6591300" y="2015430"/>
            <a:ext cx="47244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kern="0" spc="48" dirty="0">
                <a:solidFill>
                  <a:srgbClr val="0284C7"/>
                </a:solidFill>
              </a:rPr>
              <a:t>CENTROS URBANOS</a:t>
            </a:r>
            <a:endParaRPr lang="en-US" sz="1200" dirty="0"/>
          </a:p>
        </p:txBody>
      </p:sp>
      <p:sp>
        <p:nvSpPr>
          <p:cNvPr id="39" name="SK-4-text-38"/>
          <p:cNvSpPr/>
          <p:nvPr/>
        </p:nvSpPr>
        <p:spPr>
          <a:xfrm>
            <a:off x="6591300" y="2301180"/>
            <a:ext cx="4648200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Concentram a maior parte da população e detêm o poder político-administrativo.</a:t>
            </a:r>
            <a:endParaRPr lang="en-US" sz="1350" dirty="0"/>
          </a:p>
        </p:txBody>
      </p:sp>
      <p:sp>
        <p:nvSpPr>
          <p:cNvPr id="40" name="SK-4-text-39"/>
          <p:cNvSpPr/>
          <p:nvPr/>
        </p:nvSpPr>
        <p:spPr>
          <a:xfrm>
            <a:off x="6591300" y="3123902"/>
            <a:ext cx="47244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kern="0" spc="48" dirty="0">
                <a:solidFill>
                  <a:srgbClr val="0D9488"/>
                </a:solidFill>
              </a:rPr>
              <a:t>ÁREAS RURAIS</a:t>
            </a:r>
            <a:endParaRPr lang="en-US" sz="1200" dirty="0"/>
          </a:p>
        </p:txBody>
      </p:sp>
      <p:sp>
        <p:nvSpPr>
          <p:cNvPr id="41" name="SK-4-text-40"/>
          <p:cNvSpPr/>
          <p:nvPr/>
        </p:nvSpPr>
        <p:spPr>
          <a:xfrm>
            <a:off x="6591300" y="3409652"/>
            <a:ext cx="4648200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Responsáveis pela produção de alimentos e conservação dos recursos naturais.</a:t>
            </a:r>
            <a:endParaRPr lang="en-US" sz="1350" dirty="0"/>
          </a:p>
        </p:txBody>
      </p:sp>
      <p:sp>
        <p:nvSpPr>
          <p:cNvPr id="42" name="SK-4-text-41"/>
          <p:cNvSpPr/>
          <p:nvPr/>
        </p:nvSpPr>
        <p:spPr>
          <a:xfrm>
            <a:off x="6438900" y="4691973"/>
            <a:ext cx="4724400" cy="647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00" i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ausência de diálogo gera decisões unilaterais e conflitos distributivos intensos entre territórios.</a:t>
            </a:r>
            <a:endParaRPr lang="en-US" sz="1400" dirty="0"/>
          </a:p>
        </p:txBody>
      </p:sp>
      <p:sp>
        <p:nvSpPr>
          <p:cNvPr id="43" name="SK-4-text-42"/>
          <p:cNvSpPr/>
          <p:nvPr/>
        </p:nvSpPr>
        <p:spPr>
          <a:xfrm>
            <a:off x="1485900" y="5930205"/>
            <a:ext cx="9925050" cy="2857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b="1" dirty="0">
                <a:solidFill>
                  <a:srgbClr val="FFFFFF"/>
                </a:solidFill>
              </a:rPr>
              <a:t>Impacto das Mudanças Climáticas</a:t>
            </a:r>
            <a:endParaRPr lang="en-US" dirty="0"/>
          </a:p>
        </p:txBody>
      </p:sp>
      <p:sp>
        <p:nvSpPr>
          <p:cNvPr id="44" name="SK-4-text-43"/>
          <p:cNvSpPr/>
          <p:nvPr/>
        </p:nvSpPr>
        <p:spPr>
          <a:xfrm>
            <a:off x="1485900" y="6244530"/>
            <a:ext cx="9829800" cy="42654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80"/>
              </a:lnSpc>
              <a:buNone/>
            </a:pPr>
            <a:r>
              <a:rPr lang="en-US" sz="1400" dirty="0">
                <a:solidFill>
                  <a:srgbClr val="E2E8F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Eventos hidrológicos extremos (secas e enchentes) agravam o cenário de escassez, exigindo uma governança mais adaptativa, resiliente e baseada em dados em tempo real.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5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5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K-5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825" y="476250"/>
            <a:ext cx="9591675" cy="9525"/>
          </a:xfrm>
          <a:prstGeom prst="rect">
            <a:avLst/>
          </a:prstGeom>
        </p:spPr>
      </p:pic>
      <p:pic>
        <p:nvPicPr>
          <p:cNvPr id="5" name="SK-5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1282005"/>
            <a:ext cx="11049000" cy="800100"/>
          </a:xfrm>
          <a:prstGeom prst="rect">
            <a:avLst/>
          </a:prstGeom>
        </p:spPr>
      </p:pic>
      <p:pic>
        <p:nvPicPr>
          <p:cNvPr id="6" name="SK-5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2272605"/>
            <a:ext cx="3581400" cy="1064716"/>
          </a:xfrm>
          <a:prstGeom prst="rect">
            <a:avLst/>
          </a:prstGeom>
        </p:spPr>
      </p:pic>
      <p:pic>
        <p:nvPicPr>
          <p:cNvPr id="7" name="SK-5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" y="2458343"/>
            <a:ext cx="304800" cy="190500"/>
          </a:xfrm>
          <a:prstGeom prst="rect">
            <a:avLst/>
          </a:prstGeom>
        </p:spPr>
      </p:pic>
      <p:pic>
        <p:nvPicPr>
          <p:cNvPr id="8" name="SK-5-img-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300" y="2272605"/>
            <a:ext cx="3581400" cy="1064716"/>
          </a:xfrm>
          <a:prstGeom prst="rect">
            <a:avLst/>
          </a:prstGeom>
        </p:spPr>
      </p:pic>
      <p:pic>
        <p:nvPicPr>
          <p:cNvPr id="9" name="SK-5-img-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7700" y="2458343"/>
            <a:ext cx="304800" cy="190500"/>
          </a:xfrm>
          <a:prstGeom prst="rect">
            <a:avLst/>
          </a:prstGeom>
        </p:spPr>
      </p:pic>
      <p:pic>
        <p:nvPicPr>
          <p:cNvPr id="10" name="SK-5-img-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9100" y="2272605"/>
            <a:ext cx="3581400" cy="1064716"/>
          </a:xfrm>
          <a:prstGeom prst="rect">
            <a:avLst/>
          </a:prstGeom>
        </p:spPr>
      </p:pic>
      <p:pic>
        <p:nvPicPr>
          <p:cNvPr id="11" name="SK-5-img-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1500" y="2458343"/>
            <a:ext cx="304800" cy="190500"/>
          </a:xfrm>
          <a:prstGeom prst="rect">
            <a:avLst/>
          </a:prstGeom>
        </p:spPr>
      </p:pic>
      <p:pic>
        <p:nvPicPr>
          <p:cNvPr id="12" name="SK-5-img-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" y="3826626"/>
            <a:ext cx="3581400" cy="1064716"/>
          </a:xfrm>
          <a:prstGeom prst="rect">
            <a:avLst/>
          </a:prstGeom>
        </p:spPr>
      </p:pic>
      <p:pic>
        <p:nvPicPr>
          <p:cNvPr id="13" name="SK-5-img-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900" y="4012363"/>
            <a:ext cx="304800" cy="190500"/>
          </a:xfrm>
          <a:prstGeom prst="rect">
            <a:avLst/>
          </a:prstGeom>
        </p:spPr>
      </p:pic>
      <p:pic>
        <p:nvPicPr>
          <p:cNvPr id="14" name="SK-5-img-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5300" y="3869490"/>
            <a:ext cx="3581400" cy="1064716"/>
          </a:xfrm>
          <a:prstGeom prst="rect">
            <a:avLst/>
          </a:prstGeom>
        </p:spPr>
      </p:pic>
      <p:pic>
        <p:nvPicPr>
          <p:cNvPr id="15" name="SK-5-img-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7700" y="4012363"/>
            <a:ext cx="304800" cy="190500"/>
          </a:xfrm>
          <a:prstGeom prst="rect">
            <a:avLst/>
          </a:prstGeom>
        </p:spPr>
      </p:pic>
      <p:pic>
        <p:nvPicPr>
          <p:cNvPr id="16" name="SK-5-img-15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100" y="3869490"/>
            <a:ext cx="3581400" cy="1064716"/>
          </a:xfrm>
          <a:prstGeom prst="rect">
            <a:avLst/>
          </a:prstGeom>
        </p:spPr>
      </p:pic>
      <p:pic>
        <p:nvPicPr>
          <p:cNvPr id="17" name="SK-5-img-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91500" y="4055227"/>
            <a:ext cx="304800" cy="190500"/>
          </a:xfrm>
          <a:prstGeom prst="rect">
            <a:avLst/>
          </a:prstGeom>
        </p:spPr>
      </p:pic>
      <p:pic>
        <p:nvPicPr>
          <p:cNvPr id="18" name="SK-5-img-1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500" y="5288310"/>
            <a:ext cx="11049000" cy="1188690"/>
          </a:xfrm>
          <a:prstGeom prst="rect">
            <a:avLst/>
          </a:prstGeom>
        </p:spPr>
      </p:pic>
      <p:pic>
        <p:nvPicPr>
          <p:cNvPr id="19" name="SK-5-img-18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1615" y="5697810"/>
            <a:ext cx="476250" cy="381000"/>
          </a:xfrm>
          <a:prstGeom prst="rect">
            <a:avLst/>
          </a:prstGeom>
        </p:spPr>
      </p:pic>
      <p:sp>
        <p:nvSpPr>
          <p:cNvPr id="20" name="SK-5-text-19"/>
          <p:cNvSpPr/>
          <p:nvPr/>
        </p:nvSpPr>
        <p:spPr>
          <a:xfrm>
            <a:off x="571500" y="381000"/>
            <a:ext cx="2903220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b="1" kern="0" spc="84" dirty="0">
                <a:solidFill>
                  <a:srgbClr val="0284C7"/>
                </a:solidFill>
              </a:rPr>
              <a:t>RIO SUMMIT 2026</a:t>
            </a:r>
            <a:endParaRPr lang="en-US" sz="1050" dirty="0"/>
          </a:p>
        </p:txBody>
      </p:sp>
      <p:sp>
        <p:nvSpPr>
          <p:cNvPr id="21" name="SK-5-text-20"/>
          <p:cNvSpPr/>
          <p:nvPr/>
        </p:nvSpPr>
        <p:spPr>
          <a:xfrm>
            <a:off x="571500" y="657225"/>
            <a:ext cx="11620500" cy="4342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420"/>
              </a:lnSpc>
              <a:buNone/>
            </a:pPr>
            <a:r>
              <a:rPr lang="en-US" sz="2850" b="1" dirty="0">
                <a:solidFill>
                  <a:srgbClr val="0F172A"/>
                </a:solidFill>
              </a:rPr>
              <a:t>O Papel do Diálogo Cidade-Bacia</a:t>
            </a:r>
            <a:endParaRPr lang="en-US" sz="2850" dirty="0"/>
          </a:p>
        </p:txBody>
      </p:sp>
      <p:sp>
        <p:nvSpPr>
          <p:cNvPr id="22" name="SK-5-text-21"/>
          <p:cNvSpPr/>
          <p:nvPr/>
        </p:nvSpPr>
        <p:spPr>
          <a:xfrm>
            <a:off x="800100" y="1396305"/>
            <a:ext cx="10591800" cy="571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Diálogo Cidade-Bacia cria </a:t>
            </a:r>
            <a:r>
              <a:rPr lang="en-US" sz="1500" b="1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espaços institucionais de cooperação</a:t>
            </a: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que aproximam gestores públicos, usuários da água, produtores rurais e a sociedade civil para uma visão compartilhada.</a:t>
            </a:r>
            <a:endParaRPr lang="en-US" sz="1500" dirty="0"/>
          </a:p>
        </p:txBody>
      </p:sp>
      <p:sp>
        <p:nvSpPr>
          <p:cNvPr id="23" name="SK-5-text-22"/>
          <p:cNvSpPr/>
          <p:nvPr/>
        </p:nvSpPr>
        <p:spPr>
          <a:xfrm>
            <a:off x="1123950" y="2425005"/>
            <a:ext cx="3994785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2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Visão Compartilhada</a:t>
            </a:r>
            <a:endParaRPr lang="en-US" dirty="0"/>
          </a:p>
        </p:txBody>
      </p:sp>
      <p:sp>
        <p:nvSpPr>
          <p:cNvPr id="24" name="SK-5-text-23"/>
          <p:cNvSpPr/>
          <p:nvPr/>
        </p:nvSpPr>
        <p:spPr>
          <a:xfrm>
            <a:off x="723900" y="2758380"/>
            <a:ext cx="3276600" cy="42654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80"/>
              </a:lnSpc>
              <a:buNone/>
            </a:pPr>
            <a:r>
              <a:rPr lang="en-US" sz="14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Construção de consensos sobre os principais desafios hídricos da bacia.</a:t>
            </a:r>
            <a:endParaRPr lang="en-US" sz="1400" dirty="0"/>
          </a:p>
        </p:txBody>
      </p:sp>
      <p:sp>
        <p:nvSpPr>
          <p:cNvPr id="25" name="SK-5-text-24"/>
          <p:cNvSpPr/>
          <p:nvPr/>
        </p:nvSpPr>
        <p:spPr>
          <a:xfrm>
            <a:off x="4857750" y="2425005"/>
            <a:ext cx="3377565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2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Gestão Integrada</a:t>
            </a:r>
            <a:endParaRPr lang="en-US" dirty="0"/>
          </a:p>
        </p:txBody>
      </p:sp>
      <p:sp>
        <p:nvSpPr>
          <p:cNvPr id="26" name="SK-5-text-25"/>
          <p:cNvSpPr/>
          <p:nvPr/>
        </p:nvSpPr>
        <p:spPr>
          <a:xfrm>
            <a:off x="4457700" y="2758380"/>
            <a:ext cx="3276600" cy="42654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80"/>
              </a:lnSpc>
              <a:buNone/>
            </a:pPr>
            <a:r>
              <a:rPr lang="en-US" sz="14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Promoção da gestão integrada e sustentável dos recursos hídricos.</a:t>
            </a:r>
            <a:endParaRPr lang="en-US" sz="1400" dirty="0"/>
          </a:p>
        </p:txBody>
      </p:sp>
      <p:sp>
        <p:nvSpPr>
          <p:cNvPr id="27" name="SK-5-text-26"/>
          <p:cNvSpPr/>
          <p:nvPr/>
        </p:nvSpPr>
        <p:spPr>
          <a:xfrm>
            <a:off x="8591550" y="2425005"/>
            <a:ext cx="360045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2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Participação Social</a:t>
            </a:r>
            <a:endParaRPr lang="en-US" dirty="0"/>
          </a:p>
        </p:txBody>
      </p:sp>
      <p:sp>
        <p:nvSpPr>
          <p:cNvPr id="28" name="SK-5-text-27"/>
          <p:cNvSpPr/>
          <p:nvPr/>
        </p:nvSpPr>
        <p:spPr>
          <a:xfrm>
            <a:off x="8191500" y="2758380"/>
            <a:ext cx="3276600" cy="42654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80"/>
              </a:lnSpc>
              <a:buNone/>
            </a:pPr>
            <a:r>
              <a:rPr lang="en-US" sz="14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Fortalecimento da participação da sociedade nos processos decisórios.</a:t>
            </a:r>
            <a:endParaRPr lang="en-US" sz="1400" dirty="0"/>
          </a:p>
        </p:txBody>
      </p:sp>
      <p:sp>
        <p:nvSpPr>
          <p:cNvPr id="29" name="SK-5-text-28"/>
          <p:cNvSpPr/>
          <p:nvPr/>
        </p:nvSpPr>
        <p:spPr>
          <a:xfrm>
            <a:off x="1123950" y="3979026"/>
            <a:ext cx="4200525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2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Redução de Conflitos</a:t>
            </a:r>
            <a:endParaRPr lang="en-US" dirty="0"/>
          </a:p>
        </p:txBody>
      </p:sp>
      <p:sp>
        <p:nvSpPr>
          <p:cNvPr id="30" name="SK-5-text-29"/>
          <p:cNvSpPr/>
          <p:nvPr/>
        </p:nvSpPr>
        <p:spPr>
          <a:xfrm>
            <a:off x="723900" y="4312401"/>
            <a:ext cx="3276600" cy="42654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80"/>
              </a:lnSpc>
              <a:buNone/>
            </a:pPr>
            <a:r>
              <a:rPr lang="en-US" sz="14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Mediação de interesses divergentes entre diferentes usuários da água.</a:t>
            </a:r>
            <a:endParaRPr lang="en-US" sz="1400" dirty="0"/>
          </a:p>
        </p:txBody>
      </p:sp>
      <p:sp>
        <p:nvSpPr>
          <p:cNvPr id="31" name="SK-5-text-30"/>
          <p:cNvSpPr/>
          <p:nvPr/>
        </p:nvSpPr>
        <p:spPr>
          <a:xfrm>
            <a:off x="4857750" y="3979026"/>
            <a:ext cx="4406265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2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Resiliência Climática</a:t>
            </a:r>
            <a:endParaRPr lang="en-US" dirty="0"/>
          </a:p>
        </p:txBody>
      </p:sp>
      <p:sp>
        <p:nvSpPr>
          <p:cNvPr id="32" name="SK-5-text-31"/>
          <p:cNvSpPr/>
          <p:nvPr/>
        </p:nvSpPr>
        <p:spPr>
          <a:xfrm>
            <a:off x="4457700" y="4312401"/>
            <a:ext cx="3276600" cy="42654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80"/>
              </a:lnSpc>
              <a:buNone/>
            </a:pPr>
            <a:r>
              <a:rPr lang="en-US" sz="14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Apoio a medidas preventivas diante de riscos e eventos hidrológicos extremos.</a:t>
            </a:r>
            <a:endParaRPr lang="en-US" sz="1400" dirty="0"/>
          </a:p>
        </p:txBody>
      </p:sp>
      <p:sp>
        <p:nvSpPr>
          <p:cNvPr id="33" name="SK-5-text-32"/>
          <p:cNvSpPr/>
          <p:nvPr/>
        </p:nvSpPr>
        <p:spPr>
          <a:xfrm>
            <a:off x="8591550" y="4021890"/>
            <a:ext cx="2760345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2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Investimentos</a:t>
            </a:r>
            <a:endParaRPr lang="en-US" dirty="0"/>
          </a:p>
        </p:txBody>
      </p:sp>
      <p:sp>
        <p:nvSpPr>
          <p:cNvPr id="34" name="SK-5-text-33"/>
          <p:cNvSpPr/>
          <p:nvPr/>
        </p:nvSpPr>
        <p:spPr>
          <a:xfrm>
            <a:off x="8191500" y="4355265"/>
            <a:ext cx="3276600" cy="42654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80"/>
              </a:lnSpc>
              <a:buNone/>
            </a:pPr>
            <a:r>
              <a:rPr lang="en-US" sz="14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Estímulo a investimentos coordenados em infraestrutura e conservação.</a:t>
            </a:r>
            <a:endParaRPr lang="en-US" sz="1400" dirty="0"/>
          </a:p>
        </p:txBody>
      </p:sp>
      <p:sp>
        <p:nvSpPr>
          <p:cNvPr id="35" name="SK-5-text-34"/>
          <p:cNvSpPr/>
          <p:nvPr/>
        </p:nvSpPr>
        <p:spPr>
          <a:xfrm>
            <a:off x="1646465" y="5446438"/>
            <a:ext cx="6924675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75"/>
              </a:lnSpc>
              <a:buNone/>
            </a:pPr>
            <a:r>
              <a:rPr lang="en-US" sz="1600" b="1" kern="0" spc="42" dirty="0">
                <a:solidFill>
                  <a:srgbClr val="FFFFFF">
                    <a:alpha val="80000"/>
                  </a:srgbClr>
                </a:solidFill>
              </a:rPr>
              <a:t>PRINCIPAL INSTRUMENTO DE VIABILIZAÇÃO</a:t>
            </a:r>
            <a:endParaRPr lang="en-US" sz="1600" dirty="0"/>
          </a:p>
        </p:txBody>
      </p:sp>
      <p:sp>
        <p:nvSpPr>
          <p:cNvPr id="36" name="SK-5-text-35"/>
          <p:cNvSpPr/>
          <p:nvPr/>
        </p:nvSpPr>
        <p:spPr>
          <a:xfrm>
            <a:off x="1646465" y="5712025"/>
            <a:ext cx="8069580" cy="27429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60"/>
              </a:lnSpc>
              <a:buNone/>
            </a:pPr>
            <a:r>
              <a:rPr lang="en-US" sz="2400" b="1" dirty="0">
                <a:solidFill>
                  <a:srgbClr val="FFFFFF"/>
                </a:solidFill>
              </a:rPr>
              <a:t>Comitês de Bacia Hidrográfica</a:t>
            </a:r>
            <a:endParaRPr lang="en-US" sz="2400" dirty="0"/>
          </a:p>
        </p:txBody>
      </p:sp>
      <p:sp>
        <p:nvSpPr>
          <p:cNvPr id="37" name="SK-5-text-36"/>
          <p:cNvSpPr/>
          <p:nvPr/>
        </p:nvSpPr>
        <p:spPr>
          <a:xfrm>
            <a:off x="1646465" y="5996954"/>
            <a:ext cx="1061085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25"/>
              </a:lnSpc>
              <a:buNone/>
            </a:pPr>
            <a:r>
              <a:rPr lang="en-US" sz="1600" dirty="0">
                <a:solidFill>
                  <a:srgbClr val="FFFFFF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Fóruns permanentes de negociação e construção de consensos técnicos e sociais</a:t>
            </a:r>
            <a:r>
              <a:rPr lang="en-US" sz="1350" dirty="0">
                <a:solidFill>
                  <a:srgbClr val="FFFFFF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6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6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K-6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825" y="342900"/>
            <a:ext cx="9591675" cy="9525"/>
          </a:xfrm>
          <a:prstGeom prst="rect">
            <a:avLst/>
          </a:prstGeom>
        </p:spPr>
      </p:pic>
      <p:pic>
        <p:nvPicPr>
          <p:cNvPr id="5" name="SK-6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1205805"/>
            <a:ext cx="5410200" cy="2368897"/>
          </a:xfrm>
          <a:prstGeom prst="rect">
            <a:avLst/>
          </a:prstGeom>
        </p:spPr>
      </p:pic>
      <p:pic>
        <p:nvPicPr>
          <p:cNvPr id="6" name="SK-6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00" y="1436191"/>
            <a:ext cx="428774" cy="533400"/>
          </a:xfrm>
          <a:prstGeom prst="rect">
            <a:avLst/>
          </a:prstGeom>
        </p:spPr>
      </p:pic>
      <p:pic>
        <p:nvPicPr>
          <p:cNvPr id="7" name="SK-6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737" y="1588591"/>
            <a:ext cx="285750" cy="228600"/>
          </a:xfrm>
          <a:prstGeom prst="rect">
            <a:avLst/>
          </a:prstGeom>
        </p:spPr>
      </p:pic>
      <p:pic>
        <p:nvPicPr>
          <p:cNvPr id="8" name="SK-6-img-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1205805"/>
            <a:ext cx="5410200" cy="2368897"/>
          </a:xfrm>
          <a:prstGeom prst="rect">
            <a:avLst/>
          </a:prstGeom>
        </p:spPr>
      </p:pic>
      <p:pic>
        <p:nvPicPr>
          <p:cNvPr id="9" name="SK-6-img-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5100" y="1436191"/>
            <a:ext cx="434578" cy="533400"/>
          </a:xfrm>
          <a:prstGeom prst="rect">
            <a:avLst/>
          </a:prstGeom>
        </p:spPr>
      </p:pic>
      <p:pic>
        <p:nvPicPr>
          <p:cNvPr id="10" name="SK-6-img-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9514" y="1588591"/>
            <a:ext cx="285750" cy="228600"/>
          </a:xfrm>
          <a:prstGeom prst="rect">
            <a:avLst/>
          </a:prstGeom>
        </p:spPr>
      </p:pic>
      <p:pic>
        <p:nvPicPr>
          <p:cNvPr id="11" name="SK-6-img-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" y="3717578"/>
            <a:ext cx="5410200" cy="2368897"/>
          </a:xfrm>
          <a:prstGeom prst="rect">
            <a:avLst/>
          </a:prstGeom>
        </p:spPr>
      </p:pic>
      <p:pic>
        <p:nvPicPr>
          <p:cNvPr id="12" name="SK-6-img-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300" y="3917603"/>
            <a:ext cx="533400" cy="533400"/>
          </a:xfrm>
          <a:prstGeom prst="rect">
            <a:avLst/>
          </a:prstGeom>
        </p:spPr>
      </p:pic>
      <p:pic>
        <p:nvPicPr>
          <p:cNvPr id="13" name="SK-6-img-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0125" y="4070003"/>
            <a:ext cx="285750" cy="228600"/>
          </a:xfrm>
          <a:prstGeom prst="rect">
            <a:avLst/>
          </a:prstGeom>
        </p:spPr>
      </p:pic>
      <p:pic>
        <p:nvPicPr>
          <p:cNvPr id="14" name="SK-6-img-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0300" y="3717578"/>
            <a:ext cx="5410200" cy="2368897"/>
          </a:xfrm>
          <a:prstGeom prst="rect">
            <a:avLst/>
          </a:prstGeom>
        </p:spPr>
      </p:pic>
      <p:pic>
        <p:nvPicPr>
          <p:cNvPr id="15" name="SK-6-img-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5100" y="3917603"/>
            <a:ext cx="533400" cy="533400"/>
          </a:xfrm>
          <a:prstGeom prst="rect">
            <a:avLst/>
          </a:prstGeom>
        </p:spPr>
      </p:pic>
      <p:pic>
        <p:nvPicPr>
          <p:cNvPr id="16" name="SK-6-img-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38925" y="4070003"/>
            <a:ext cx="285750" cy="228600"/>
          </a:xfrm>
          <a:prstGeom prst="rect">
            <a:avLst/>
          </a:prstGeom>
        </p:spPr>
      </p:pic>
      <p:pic>
        <p:nvPicPr>
          <p:cNvPr id="17" name="SK-6-img-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1500" y="6229350"/>
            <a:ext cx="11049000" cy="381000"/>
          </a:xfrm>
          <a:prstGeom prst="rect">
            <a:avLst/>
          </a:prstGeom>
        </p:spPr>
      </p:pic>
      <p:pic>
        <p:nvPicPr>
          <p:cNvPr id="18" name="SK-6-img-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000" y="6343650"/>
            <a:ext cx="190500" cy="152400"/>
          </a:xfrm>
          <a:prstGeom prst="rect">
            <a:avLst/>
          </a:prstGeom>
        </p:spPr>
      </p:pic>
      <p:sp>
        <p:nvSpPr>
          <p:cNvPr id="19" name="SK-6-text-18"/>
          <p:cNvSpPr/>
          <p:nvPr/>
        </p:nvSpPr>
        <p:spPr>
          <a:xfrm>
            <a:off x="571500" y="247650"/>
            <a:ext cx="2903220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b="1" kern="0" spc="84" dirty="0">
                <a:solidFill>
                  <a:srgbClr val="0284C7"/>
                </a:solidFill>
              </a:rPr>
              <a:t>RIO SUMMIT 2026</a:t>
            </a:r>
            <a:endParaRPr lang="en-US" sz="1050" dirty="0"/>
          </a:p>
        </p:txBody>
      </p:sp>
      <p:sp>
        <p:nvSpPr>
          <p:cNvPr id="20" name="SK-6-text-19"/>
          <p:cNvSpPr/>
          <p:nvPr/>
        </p:nvSpPr>
        <p:spPr>
          <a:xfrm>
            <a:off x="571500" y="523875"/>
            <a:ext cx="11620500" cy="4342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420"/>
              </a:lnSpc>
              <a:buNone/>
            </a:pPr>
            <a:r>
              <a:rPr lang="en-US" sz="2850" b="1" dirty="0">
                <a:solidFill>
                  <a:srgbClr val="0F172A"/>
                </a:solidFill>
              </a:rPr>
              <a:t>Soluções Baseadas na Cooperação</a:t>
            </a:r>
            <a:endParaRPr lang="en-US" sz="2850" dirty="0"/>
          </a:p>
        </p:txBody>
      </p:sp>
      <p:sp>
        <p:nvSpPr>
          <p:cNvPr id="21" name="SK-6-text-20"/>
          <p:cNvSpPr/>
          <p:nvPr/>
        </p:nvSpPr>
        <p:spPr>
          <a:xfrm>
            <a:off x="1457474" y="1405830"/>
            <a:ext cx="4219426" cy="5941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340"/>
              </a:lnSpc>
              <a:buNone/>
            </a:pPr>
            <a:r>
              <a:rPr lang="en-US" sz="1950" b="1" dirty="0">
                <a:solidFill>
                  <a:srgbClr val="0F172A"/>
                </a:solidFill>
              </a:rPr>
              <a:t>Pagamentos por Serviços Ambientais (PSA)</a:t>
            </a:r>
            <a:endParaRPr lang="en-US" sz="1950" dirty="0"/>
          </a:p>
        </p:txBody>
      </p:sp>
      <p:sp>
        <p:nvSpPr>
          <p:cNvPr id="22" name="SK-6-text-21"/>
          <p:cNvSpPr/>
          <p:nvPr/>
        </p:nvSpPr>
        <p:spPr>
          <a:xfrm>
            <a:off x="876300" y="2095202"/>
            <a:ext cx="4800600" cy="1143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Recompensa produtores rurais que protegem mananciais e adotam práticas que reduzem a erosão, garantindo água de melhor qualidade para as cidades.</a:t>
            </a:r>
            <a:endParaRPr lang="en-US" sz="1500" dirty="0"/>
          </a:p>
        </p:txBody>
      </p:sp>
      <p:sp>
        <p:nvSpPr>
          <p:cNvPr id="23" name="SK-6-text-22"/>
          <p:cNvSpPr/>
          <p:nvPr/>
        </p:nvSpPr>
        <p:spPr>
          <a:xfrm>
            <a:off x="7102078" y="1405830"/>
            <a:ext cx="4213622" cy="5941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340"/>
              </a:lnSpc>
              <a:buNone/>
            </a:pPr>
            <a:r>
              <a:rPr lang="en-US" sz="1950" b="1" dirty="0">
                <a:solidFill>
                  <a:srgbClr val="0F172A"/>
                </a:solidFill>
              </a:rPr>
              <a:t>Proteção de Áreas de Recarga e Nascentes</a:t>
            </a:r>
            <a:endParaRPr lang="en-US" sz="1950" dirty="0"/>
          </a:p>
        </p:txBody>
      </p:sp>
      <p:sp>
        <p:nvSpPr>
          <p:cNvPr id="24" name="SK-6-text-23"/>
          <p:cNvSpPr/>
          <p:nvPr/>
        </p:nvSpPr>
        <p:spPr>
          <a:xfrm>
            <a:off x="6515100" y="2095202"/>
            <a:ext cx="4800600" cy="8572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Recuperação de matas ciliares e conservação de aquíferos para aumentar a disponibilidade hídrica e reduzir drasticamente os custos de tratamento.</a:t>
            </a:r>
            <a:endParaRPr lang="en-US" sz="1500" dirty="0"/>
          </a:p>
        </p:txBody>
      </p:sp>
      <p:sp>
        <p:nvSpPr>
          <p:cNvPr id="25" name="SK-6-text-24"/>
          <p:cNvSpPr/>
          <p:nvPr/>
        </p:nvSpPr>
        <p:spPr>
          <a:xfrm>
            <a:off x="1562100" y="4035772"/>
            <a:ext cx="6364605" cy="29706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340"/>
              </a:lnSpc>
              <a:buNone/>
            </a:pPr>
            <a:r>
              <a:rPr lang="en-US" sz="1950" b="1" dirty="0">
                <a:solidFill>
                  <a:srgbClr val="0F172A"/>
                </a:solidFill>
              </a:rPr>
              <a:t>Uso Eficiente da Água</a:t>
            </a:r>
            <a:endParaRPr lang="en-US" sz="1950" dirty="0"/>
          </a:p>
        </p:txBody>
      </p:sp>
      <p:sp>
        <p:nvSpPr>
          <p:cNvPr id="26" name="SK-6-text-25"/>
          <p:cNvSpPr/>
          <p:nvPr/>
        </p:nvSpPr>
        <p:spPr>
          <a:xfrm>
            <a:off x="876300" y="4546253"/>
            <a:ext cx="4800600" cy="1143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Implementação de tecnologias na agricultura e modernização de sistemas urbanos para reduzir perdas e diminuir a pressão sobre os recursos hídricos.</a:t>
            </a:r>
            <a:endParaRPr lang="en-US" sz="1500" dirty="0"/>
          </a:p>
        </p:txBody>
      </p:sp>
      <p:sp>
        <p:nvSpPr>
          <p:cNvPr id="27" name="SK-6-text-26"/>
          <p:cNvSpPr/>
          <p:nvPr/>
        </p:nvSpPr>
        <p:spPr>
          <a:xfrm>
            <a:off x="7200900" y="4035772"/>
            <a:ext cx="4991100" cy="29706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340"/>
              </a:lnSpc>
              <a:buNone/>
            </a:pPr>
            <a:r>
              <a:rPr lang="en-US" sz="1950" b="1" dirty="0">
                <a:solidFill>
                  <a:srgbClr val="0F172A"/>
                </a:solidFill>
              </a:rPr>
              <a:t>Planejamento Territorial Integrado</a:t>
            </a:r>
            <a:endParaRPr lang="en-US" sz="1950" dirty="0"/>
          </a:p>
        </p:txBody>
      </p:sp>
      <p:sp>
        <p:nvSpPr>
          <p:cNvPr id="28" name="SK-6-text-27"/>
          <p:cNvSpPr/>
          <p:nvPr/>
        </p:nvSpPr>
        <p:spPr>
          <a:xfrm>
            <a:off x="6515100" y="4546253"/>
            <a:ext cx="4800600" cy="1143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Integração da dimensão hídrica nos planos diretores municipais, planos de saneamento e de desenvolvimento rural para um crescimento sustentável.</a:t>
            </a:r>
            <a:endParaRPr lang="en-US" sz="1500" dirty="0"/>
          </a:p>
        </p:txBody>
      </p:sp>
      <p:sp>
        <p:nvSpPr>
          <p:cNvPr id="29" name="SK-6-text-28"/>
          <p:cNvSpPr/>
          <p:nvPr/>
        </p:nvSpPr>
        <p:spPr>
          <a:xfrm>
            <a:off x="1066800" y="6305550"/>
            <a:ext cx="111252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cooperação transforma o custo de degradação em investimento em infraestrutura natural e resiliência climática.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7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7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K-7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825" y="476250"/>
            <a:ext cx="9591675" cy="9525"/>
          </a:xfrm>
          <a:prstGeom prst="rect">
            <a:avLst/>
          </a:prstGeom>
        </p:spPr>
      </p:pic>
      <p:pic>
        <p:nvPicPr>
          <p:cNvPr id="5" name="SK-7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1372195"/>
            <a:ext cx="8839200" cy="2600027"/>
          </a:xfrm>
          <a:prstGeom prst="rect">
            <a:avLst/>
          </a:prstGeom>
        </p:spPr>
      </p:pic>
      <p:pic>
        <p:nvPicPr>
          <p:cNvPr id="6" name="SK-7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4443413"/>
            <a:ext cx="11049000" cy="1612154"/>
          </a:xfrm>
          <a:prstGeom prst="rect">
            <a:avLst/>
          </a:prstGeom>
        </p:spPr>
      </p:pic>
      <p:pic>
        <p:nvPicPr>
          <p:cNvPr id="7" name="SK-7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" y="4672013"/>
            <a:ext cx="457200" cy="457200"/>
          </a:xfrm>
          <a:prstGeom prst="rect">
            <a:avLst/>
          </a:prstGeom>
        </p:spPr>
      </p:pic>
      <p:pic>
        <p:nvPicPr>
          <p:cNvPr id="8" name="SK-7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638" y="4805363"/>
            <a:ext cx="238125" cy="190500"/>
          </a:xfrm>
          <a:prstGeom prst="rect">
            <a:avLst/>
          </a:prstGeom>
        </p:spPr>
      </p:pic>
      <p:pic>
        <p:nvPicPr>
          <p:cNvPr id="9" name="SK-7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6950" y="4672013"/>
            <a:ext cx="457200" cy="457200"/>
          </a:xfrm>
          <a:prstGeom prst="rect">
            <a:avLst/>
          </a:prstGeom>
        </p:spPr>
      </p:pic>
      <p:pic>
        <p:nvPicPr>
          <p:cNvPr id="10" name="SK-7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6487" y="4805363"/>
            <a:ext cx="238125" cy="190500"/>
          </a:xfrm>
          <a:prstGeom prst="rect">
            <a:avLst/>
          </a:prstGeom>
        </p:spPr>
      </p:pic>
      <p:pic>
        <p:nvPicPr>
          <p:cNvPr id="11" name="SK-7-img-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3799" y="4672013"/>
            <a:ext cx="457200" cy="457200"/>
          </a:xfrm>
          <a:prstGeom prst="rect">
            <a:avLst/>
          </a:prstGeom>
        </p:spPr>
      </p:pic>
      <p:pic>
        <p:nvPicPr>
          <p:cNvPr id="12" name="SK-7-img-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3337" y="4805363"/>
            <a:ext cx="238125" cy="190500"/>
          </a:xfrm>
          <a:prstGeom prst="rect">
            <a:avLst/>
          </a:prstGeom>
        </p:spPr>
      </p:pic>
      <p:sp>
        <p:nvSpPr>
          <p:cNvPr id="13" name="SK-7-text-12"/>
          <p:cNvSpPr/>
          <p:nvPr/>
        </p:nvSpPr>
        <p:spPr>
          <a:xfrm>
            <a:off x="571500" y="381000"/>
            <a:ext cx="2903220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b="1" kern="0" spc="84" dirty="0">
                <a:solidFill>
                  <a:srgbClr val="0284C7"/>
                </a:solidFill>
              </a:rPr>
              <a:t>RIO SUMMIT 2026</a:t>
            </a:r>
            <a:endParaRPr lang="en-US" sz="1050" dirty="0"/>
          </a:p>
        </p:txBody>
      </p:sp>
      <p:sp>
        <p:nvSpPr>
          <p:cNvPr id="14" name="SK-7-text-13"/>
          <p:cNvSpPr/>
          <p:nvPr/>
        </p:nvSpPr>
        <p:spPr>
          <a:xfrm>
            <a:off x="571500" y="657225"/>
            <a:ext cx="11620500" cy="4342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420"/>
              </a:lnSpc>
              <a:buNone/>
            </a:pPr>
            <a:r>
              <a:rPr lang="en-US" sz="2850" b="1" dirty="0">
                <a:solidFill>
                  <a:srgbClr val="0F172A"/>
                </a:solidFill>
              </a:rPr>
              <a:t>Governança e Considerações Finais</a:t>
            </a:r>
            <a:endParaRPr lang="en-US" sz="2850" dirty="0"/>
          </a:p>
        </p:txBody>
      </p:sp>
      <p:sp>
        <p:nvSpPr>
          <p:cNvPr id="15" name="SK-7-text-14"/>
          <p:cNvSpPr/>
          <p:nvPr/>
        </p:nvSpPr>
        <p:spPr>
          <a:xfrm>
            <a:off x="876300" y="1372195"/>
            <a:ext cx="8534400" cy="260002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4095"/>
              </a:lnSpc>
              <a:buNone/>
            </a:pPr>
            <a:r>
              <a:rPr lang="en-US" sz="3150" b="1" dirty="0">
                <a:solidFill>
                  <a:srgbClr val="0F172A"/>
                </a:solidFill>
              </a:rPr>
              <a:t>A segurança hídrica é alcançada quando a água deixa de ser vista como recurso setorial e passa a ser compreendida como </a:t>
            </a:r>
            <a:r>
              <a:rPr lang="en-US" sz="3150" b="1" dirty="0">
                <a:solidFill>
                  <a:srgbClr val="0284C7"/>
                </a:solidFill>
              </a:rPr>
              <a:t>patrimônio coletivo</a:t>
            </a:r>
            <a:r>
              <a:rPr lang="en-US" sz="3150" b="1" dirty="0">
                <a:solidFill>
                  <a:srgbClr val="0F172A"/>
                </a:solidFill>
              </a:rPr>
              <a:t>, com gestão baseada em responsabilidade compartilhada.</a:t>
            </a:r>
            <a:endParaRPr lang="en-US" sz="3150" dirty="0"/>
          </a:p>
        </p:txBody>
      </p:sp>
      <p:sp>
        <p:nvSpPr>
          <p:cNvPr id="16" name="SK-7-text-15"/>
          <p:cNvSpPr/>
          <p:nvPr/>
        </p:nvSpPr>
        <p:spPr>
          <a:xfrm>
            <a:off x="1409700" y="4672013"/>
            <a:ext cx="4406265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2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Regulação e Autonomia</a:t>
            </a:r>
            <a:endParaRPr lang="en-US" dirty="0"/>
          </a:p>
        </p:txBody>
      </p:sp>
      <p:sp>
        <p:nvSpPr>
          <p:cNvPr id="17" name="SK-7-text-16"/>
          <p:cNvSpPr/>
          <p:nvPr/>
        </p:nvSpPr>
        <p:spPr>
          <a:xfrm>
            <a:off x="1409700" y="5135531"/>
            <a:ext cx="2768650" cy="6000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75"/>
              </a:lnSpc>
              <a:buNone/>
            </a:pPr>
            <a:r>
              <a:rPr lang="en-US" sz="14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Fortalecimento das agências para garantir transparência e eficácia regulatória.</a:t>
            </a:r>
            <a:endParaRPr lang="en-US" sz="1400" dirty="0"/>
          </a:p>
        </p:txBody>
      </p:sp>
      <p:sp>
        <p:nvSpPr>
          <p:cNvPr id="18" name="SK-7-text-17"/>
          <p:cNvSpPr/>
          <p:nvPr/>
        </p:nvSpPr>
        <p:spPr>
          <a:xfrm>
            <a:off x="5016550" y="4672013"/>
            <a:ext cx="4406265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2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Resiliência Climática</a:t>
            </a:r>
            <a:endParaRPr lang="en-US" dirty="0"/>
          </a:p>
        </p:txBody>
      </p:sp>
      <p:sp>
        <p:nvSpPr>
          <p:cNvPr id="19" name="SK-7-text-18"/>
          <p:cNvSpPr/>
          <p:nvPr/>
        </p:nvSpPr>
        <p:spPr>
          <a:xfrm>
            <a:off x="5054575" y="5129213"/>
            <a:ext cx="2768650" cy="6000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75"/>
              </a:lnSpc>
              <a:buNone/>
            </a:pPr>
            <a:r>
              <a:rPr lang="en-US" sz="14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Adaptação proativa aos extremos hidrológicos para superar o paradoxo da abundância.</a:t>
            </a:r>
            <a:endParaRPr lang="en-US" sz="1400" dirty="0"/>
          </a:p>
        </p:txBody>
      </p:sp>
      <p:sp>
        <p:nvSpPr>
          <p:cNvPr id="20" name="SK-7-text-19"/>
          <p:cNvSpPr/>
          <p:nvPr/>
        </p:nvSpPr>
        <p:spPr>
          <a:xfrm>
            <a:off x="8623399" y="4672013"/>
            <a:ext cx="3568601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2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Diálogo Institucional</a:t>
            </a:r>
            <a:endParaRPr lang="en-US" dirty="0"/>
          </a:p>
        </p:txBody>
      </p:sp>
      <p:sp>
        <p:nvSpPr>
          <p:cNvPr id="21" name="SK-7-text-20"/>
          <p:cNvSpPr/>
          <p:nvPr/>
        </p:nvSpPr>
        <p:spPr>
          <a:xfrm>
            <a:off x="8661424" y="5100341"/>
            <a:ext cx="2768650" cy="6000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75"/>
              </a:lnSpc>
              <a:buNone/>
            </a:pPr>
            <a:r>
              <a:rPr lang="en-US" sz="14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Consolidação dos comitês de bacia como fóruns de consenso entre o urbano e o rural.</a:t>
            </a:r>
            <a:endParaRPr lang="en-US" sz="1400" dirty="0"/>
          </a:p>
        </p:txBody>
      </p:sp>
      <p:sp>
        <p:nvSpPr>
          <p:cNvPr id="22" name="SK-7-text-21"/>
          <p:cNvSpPr/>
          <p:nvPr/>
        </p:nvSpPr>
        <p:spPr>
          <a:xfrm>
            <a:off x="495300" y="6291263"/>
            <a:ext cx="11125200" cy="18573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463"/>
              </a:lnSpc>
              <a:buNone/>
            </a:pPr>
            <a:r>
              <a:rPr lang="en-US" sz="97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Associação Brasileira de Agências Reguladoras — ABAR</a:t>
            </a:r>
            <a:endParaRPr lang="en-US" sz="9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8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8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K-8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825" y="400050"/>
            <a:ext cx="9591675" cy="9525"/>
          </a:xfrm>
          <a:prstGeom prst="rect">
            <a:avLst/>
          </a:prstGeom>
        </p:spPr>
      </p:pic>
      <p:pic>
        <p:nvPicPr>
          <p:cNvPr id="5" name="SK-8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0" y="1969145"/>
            <a:ext cx="2667000" cy="1108472"/>
          </a:xfrm>
          <a:prstGeom prst="rect">
            <a:avLst/>
          </a:prstGeom>
        </p:spPr>
      </p:pic>
      <p:pic>
        <p:nvPicPr>
          <p:cNvPr id="6" name="SK-8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097" y="2081985"/>
            <a:ext cx="405063" cy="324050"/>
          </a:xfrm>
          <a:prstGeom prst="rect">
            <a:avLst/>
          </a:prstGeom>
        </p:spPr>
      </p:pic>
      <p:pic>
        <p:nvPicPr>
          <p:cNvPr id="7" name="SK-8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750" y="3306217"/>
            <a:ext cx="2667000" cy="1108472"/>
          </a:xfrm>
          <a:prstGeom prst="rect">
            <a:avLst/>
          </a:prstGeom>
        </p:spPr>
      </p:pic>
      <p:pic>
        <p:nvPicPr>
          <p:cNvPr id="8" name="SK-8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7740" y="3400740"/>
            <a:ext cx="426720" cy="341376"/>
          </a:xfrm>
          <a:prstGeom prst="rect">
            <a:avLst/>
          </a:prstGeom>
        </p:spPr>
      </p:pic>
      <p:pic>
        <p:nvPicPr>
          <p:cNvPr id="9" name="SK-8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2500" y="3306217"/>
            <a:ext cx="2667000" cy="1108472"/>
          </a:xfrm>
          <a:prstGeom prst="rect">
            <a:avLst/>
          </a:prstGeom>
        </p:spPr>
      </p:pic>
      <p:pic>
        <p:nvPicPr>
          <p:cNvPr id="10" name="SK-8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0750" y="3487192"/>
            <a:ext cx="190500" cy="152400"/>
          </a:xfrm>
          <a:prstGeom prst="rect">
            <a:avLst/>
          </a:prstGeom>
        </p:spPr>
      </p:pic>
      <p:pic>
        <p:nvPicPr>
          <p:cNvPr id="11" name="SK-8-img-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5250" y="3306217"/>
            <a:ext cx="2667000" cy="1108472"/>
          </a:xfrm>
          <a:prstGeom prst="rect">
            <a:avLst/>
          </a:prstGeom>
        </p:spPr>
      </p:pic>
      <p:pic>
        <p:nvPicPr>
          <p:cNvPr id="12" name="SK-8-img-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70714" y="3429000"/>
            <a:ext cx="356072" cy="284857"/>
          </a:xfrm>
          <a:prstGeom prst="rect">
            <a:avLst/>
          </a:prstGeom>
        </p:spPr>
      </p:pic>
      <p:pic>
        <p:nvPicPr>
          <p:cNvPr id="13" name="SK-8-img-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2500" y="4643289"/>
            <a:ext cx="2667000" cy="1108472"/>
          </a:xfrm>
          <a:prstGeom prst="rect">
            <a:avLst/>
          </a:prstGeom>
        </p:spPr>
      </p:pic>
      <p:pic>
        <p:nvPicPr>
          <p:cNvPr id="14" name="SK-8-img-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06708" y="4775969"/>
            <a:ext cx="378581" cy="302865"/>
          </a:xfrm>
          <a:prstGeom prst="rect">
            <a:avLst/>
          </a:prstGeom>
        </p:spPr>
      </p:pic>
      <p:sp>
        <p:nvSpPr>
          <p:cNvPr id="15" name="SK-8-text-14"/>
          <p:cNvSpPr/>
          <p:nvPr/>
        </p:nvSpPr>
        <p:spPr>
          <a:xfrm>
            <a:off x="571500" y="304800"/>
            <a:ext cx="2903220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b="1" kern="0" spc="84" dirty="0">
                <a:solidFill>
                  <a:srgbClr val="0284C7"/>
                </a:solidFill>
              </a:rPr>
              <a:t>RIO SUMMIT 2026</a:t>
            </a:r>
            <a:endParaRPr lang="en-US" sz="1050" dirty="0"/>
          </a:p>
        </p:txBody>
      </p:sp>
      <p:sp>
        <p:nvSpPr>
          <p:cNvPr id="16" name="SK-8-text-15"/>
          <p:cNvSpPr/>
          <p:nvPr/>
        </p:nvSpPr>
        <p:spPr>
          <a:xfrm>
            <a:off x="571500" y="581025"/>
            <a:ext cx="11620500" cy="4342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420"/>
              </a:lnSpc>
              <a:buNone/>
            </a:pPr>
            <a:r>
              <a:rPr lang="en-US" sz="2850" b="1" dirty="0">
                <a:solidFill>
                  <a:srgbClr val="0F172A"/>
                </a:solidFill>
              </a:rPr>
              <a:t>Diagrama de Segurança Hídrica</a:t>
            </a:r>
            <a:endParaRPr lang="en-US" sz="2850" dirty="0"/>
          </a:p>
        </p:txBody>
      </p:sp>
      <p:sp>
        <p:nvSpPr>
          <p:cNvPr id="17" name="SK-8-text-16"/>
          <p:cNvSpPr/>
          <p:nvPr/>
        </p:nvSpPr>
        <p:spPr>
          <a:xfrm>
            <a:off x="5336037" y="2496522"/>
            <a:ext cx="1365185" cy="44559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5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Resiliência</a:t>
            </a:r>
            <a:endParaRPr lang="en-US" dirty="0"/>
          </a:p>
          <a:p>
            <a:pPr marL="0" indent="0" algn="ctr">
              <a:lnSpc>
                <a:spcPts val="175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Climática</a:t>
            </a:r>
            <a:endParaRPr lang="en-US" dirty="0"/>
          </a:p>
        </p:txBody>
      </p:sp>
      <p:sp>
        <p:nvSpPr>
          <p:cNvPr id="18" name="SK-8-text-17"/>
          <p:cNvSpPr/>
          <p:nvPr/>
        </p:nvSpPr>
        <p:spPr>
          <a:xfrm>
            <a:off x="2322739" y="3804779"/>
            <a:ext cx="1616723" cy="44559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5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Ecossistemas e</a:t>
            </a:r>
            <a:endParaRPr lang="en-US" dirty="0"/>
          </a:p>
          <a:p>
            <a:pPr marL="0" indent="0" algn="ctr">
              <a:lnSpc>
                <a:spcPts val="175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Mananciais</a:t>
            </a:r>
            <a:endParaRPr lang="en-US" dirty="0"/>
          </a:p>
        </p:txBody>
      </p:sp>
      <p:sp>
        <p:nvSpPr>
          <p:cNvPr id="19" name="SK-8-text-18"/>
          <p:cNvSpPr/>
          <p:nvPr/>
        </p:nvSpPr>
        <p:spPr>
          <a:xfrm>
            <a:off x="5315843" y="3639592"/>
            <a:ext cx="1560314" cy="5941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340"/>
              </a:lnSpc>
              <a:buNone/>
            </a:pPr>
            <a:r>
              <a:rPr lang="en-US" sz="1800" b="1" kern="0" spc="72" dirty="0">
                <a:solidFill>
                  <a:srgbClr val="FFFFFF"/>
                </a:solidFill>
              </a:rPr>
              <a:t>SEGURANÇA</a:t>
            </a:r>
            <a:endParaRPr lang="en-US" sz="1800" dirty="0"/>
          </a:p>
          <a:p>
            <a:pPr marL="0" indent="0" algn="ctr">
              <a:lnSpc>
                <a:spcPts val="2340"/>
              </a:lnSpc>
              <a:buNone/>
            </a:pPr>
            <a:r>
              <a:rPr lang="en-US" sz="1800" b="1" kern="0" spc="72" dirty="0">
                <a:solidFill>
                  <a:srgbClr val="FFFFFF"/>
                </a:solidFill>
              </a:rPr>
              <a:t>HÍDRICA</a:t>
            </a:r>
            <a:endParaRPr lang="en-US" sz="1800" dirty="0"/>
          </a:p>
        </p:txBody>
      </p:sp>
      <p:sp>
        <p:nvSpPr>
          <p:cNvPr id="20" name="SK-8-text-19"/>
          <p:cNvSpPr/>
          <p:nvPr/>
        </p:nvSpPr>
        <p:spPr>
          <a:xfrm>
            <a:off x="8186106" y="3830766"/>
            <a:ext cx="1725288" cy="44559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5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Desenvolvimento</a:t>
            </a:r>
            <a:endParaRPr lang="en-US" dirty="0"/>
          </a:p>
          <a:p>
            <a:pPr marL="0" indent="0" algn="ctr">
              <a:lnSpc>
                <a:spcPts val="175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Socioeconômico</a:t>
            </a:r>
            <a:endParaRPr lang="en-US" dirty="0"/>
          </a:p>
        </p:txBody>
      </p:sp>
      <p:sp>
        <p:nvSpPr>
          <p:cNvPr id="21" name="SK-8-text-20"/>
          <p:cNvSpPr/>
          <p:nvPr/>
        </p:nvSpPr>
        <p:spPr>
          <a:xfrm>
            <a:off x="5346732" y="5193134"/>
            <a:ext cx="1498535" cy="44559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5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Governança e</a:t>
            </a:r>
            <a:endParaRPr lang="en-US" dirty="0"/>
          </a:p>
          <a:p>
            <a:pPr marL="0" indent="0" algn="ctr">
              <a:lnSpc>
                <a:spcPts val="1755"/>
              </a:lnSpc>
              <a:buNone/>
            </a:pPr>
            <a:r>
              <a:rPr lang="en-US" b="1" dirty="0">
                <a:solidFill>
                  <a:srgbClr val="0F172A"/>
                </a:solidFill>
              </a:rPr>
              <a:t>Regulação</a:t>
            </a:r>
            <a:endParaRPr lang="en-US" dirty="0"/>
          </a:p>
        </p:txBody>
      </p:sp>
      <p:sp>
        <p:nvSpPr>
          <p:cNvPr id="22" name="SK-8-text-21"/>
          <p:cNvSpPr/>
          <p:nvPr/>
        </p:nvSpPr>
        <p:spPr>
          <a:xfrm>
            <a:off x="7219950" y="6481763"/>
            <a:ext cx="4972050" cy="18573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463"/>
              </a:lnSpc>
              <a:buNone/>
            </a:pPr>
            <a:r>
              <a:rPr lang="en-US" sz="97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Visão integrada: Interdependência entre pilares para a gestão sustentável.</a:t>
            </a:r>
            <a:endParaRPr lang="en-US" sz="9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9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9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K-9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0"/>
            <a:ext cx="3048000" cy="2286000"/>
          </a:xfrm>
          <a:prstGeom prst="rect">
            <a:avLst/>
          </a:prstGeom>
        </p:spPr>
      </p:pic>
      <p:pic>
        <p:nvPicPr>
          <p:cNvPr id="5" name="SK-9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572000"/>
            <a:ext cx="1905000" cy="1905000"/>
          </a:xfrm>
          <a:prstGeom prst="rect">
            <a:avLst/>
          </a:prstGeom>
        </p:spPr>
      </p:pic>
      <p:pic>
        <p:nvPicPr>
          <p:cNvPr id="6" name="SK-9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4379" y="431006"/>
            <a:ext cx="7776121" cy="9525"/>
          </a:xfrm>
          <a:prstGeom prst="rect">
            <a:avLst/>
          </a:prstGeom>
        </p:spPr>
      </p:pic>
      <p:pic>
        <p:nvPicPr>
          <p:cNvPr id="7" name="SK-9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50" y="1374428"/>
            <a:ext cx="10858500" cy="38100"/>
          </a:xfrm>
          <a:prstGeom prst="rect">
            <a:avLst/>
          </a:prstGeom>
        </p:spPr>
      </p:pic>
      <p:pic>
        <p:nvPicPr>
          <p:cNvPr id="8" name="SK-9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4950" y="1126778"/>
            <a:ext cx="495300" cy="495300"/>
          </a:xfrm>
          <a:prstGeom prst="rect">
            <a:avLst/>
          </a:prstGeom>
        </p:spPr>
      </p:pic>
      <p:pic>
        <p:nvPicPr>
          <p:cNvPr id="9" name="SK-9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9250" y="1241078"/>
            <a:ext cx="266700" cy="266700"/>
          </a:xfrm>
          <a:prstGeom prst="rect">
            <a:avLst/>
          </a:prstGeom>
        </p:spPr>
      </p:pic>
      <p:pic>
        <p:nvPicPr>
          <p:cNvPr id="10" name="SK-9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6650" y="1126778"/>
            <a:ext cx="495300" cy="495300"/>
          </a:xfrm>
          <a:prstGeom prst="rect">
            <a:avLst/>
          </a:prstGeom>
        </p:spPr>
      </p:pic>
      <p:pic>
        <p:nvPicPr>
          <p:cNvPr id="11" name="SK-9-img-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0950" y="1241078"/>
            <a:ext cx="266700" cy="266700"/>
          </a:xfrm>
          <a:prstGeom prst="rect">
            <a:avLst/>
          </a:prstGeom>
        </p:spPr>
      </p:pic>
      <p:pic>
        <p:nvPicPr>
          <p:cNvPr id="12" name="SK-9-img-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8350" y="1126778"/>
            <a:ext cx="495300" cy="495300"/>
          </a:xfrm>
          <a:prstGeom prst="rect">
            <a:avLst/>
          </a:prstGeom>
        </p:spPr>
      </p:pic>
      <p:pic>
        <p:nvPicPr>
          <p:cNvPr id="13" name="SK-9-img-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2650" y="1241078"/>
            <a:ext cx="266700" cy="266700"/>
          </a:xfrm>
          <a:prstGeom prst="rect">
            <a:avLst/>
          </a:prstGeom>
        </p:spPr>
      </p:pic>
      <p:pic>
        <p:nvPicPr>
          <p:cNvPr id="14" name="SK-9-img-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20050" y="1126778"/>
            <a:ext cx="495300" cy="495300"/>
          </a:xfrm>
          <a:prstGeom prst="rect">
            <a:avLst/>
          </a:prstGeom>
        </p:spPr>
      </p:pic>
      <p:pic>
        <p:nvPicPr>
          <p:cNvPr id="15" name="SK-9-img-14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4350" y="1241078"/>
            <a:ext cx="266700" cy="266700"/>
          </a:xfrm>
          <a:prstGeom prst="rect">
            <a:avLst/>
          </a:prstGeom>
        </p:spPr>
      </p:pic>
      <p:pic>
        <p:nvPicPr>
          <p:cNvPr id="16" name="SK-9-img-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91750" y="1126778"/>
            <a:ext cx="495300" cy="495300"/>
          </a:xfrm>
          <a:prstGeom prst="rect">
            <a:avLst/>
          </a:prstGeom>
        </p:spPr>
      </p:pic>
      <p:pic>
        <p:nvPicPr>
          <p:cNvPr id="17" name="SK-9-img-1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6050" y="1241078"/>
            <a:ext cx="266700" cy="266700"/>
          </a:xfrm>
          <a:prstGeom prst="rect">
            <a:avLst/>
          </a:prstGeom>
        </p:spPr>
      </p:pic>
      <p:pic>
        <p:nvPicPr>
          <p:cNvPr id="18" name="SK-9-img-17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1500" y="1774478"/>
            <a:ext cx="2133600" cy="3097557"/>
          </a:xfrm>
          <a:prstGeom prst="rect">
            <a:avLst/>
          </a:prstGeom>
        </p:spPr>
      </p:pic>
      <p:pic>
        <p:nvPicPr>
          <p:cNvPr id="19" name="SK-9-img-1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0560" y="2271388"/>
            <a:ext cx="228600" cy="133350"/>
          </a:xfrm>
          <a:prstGeom prst="rect">
            <a:avLst/>
          </a:prstGeom>
        </p:spPr>
      </p:pic>
      <p:pic>
        <p:nvPicPr>
          <p:cNvPr id="20" name="SK-9-img-1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00350" y="1774478"/>
            <a:ext cx="2133600" cy="3097557"/>
          </a:xfrm>
          <a:prstGeom prst="rect">
            <a:avLst/>
          </a:prstGeom>
        </p:spPr>
      </p:pic>
      <p:pic>
        <p:nvPicPr>
          <p:cNvPr id="21" name="SK-9-img-20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99410" y="2271388"/>
            <a:ext cx="228600" cy="133350"/>
          </a:xfrm>
          <a:prstGeom prst="rect">
            <a:avLst/>
          </a:prstGeom>
        </p:spPr>
      </p:pic>
      <p:pic>
        <p:nvPicPr>
          <p:cNvPr id="22" name="SK-9-img-21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29200" y="1774478"/>
            <a:ext cx="2133600" cy="3097557"/>
          </a:xfrm>
          <a:prstGeom prst="rect">
            <a:avLst/>
          </a:prstGeom>
        </p:spPr>
      </p:pic>
      <p:pic>
        <p:nvPicPr>
          <p:cNvPr id="23" name="SK-9-img-22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28260" y="2271388"/>
            <a:ext cx="228600" cy="133350"/>
          </a:xfrm>
          <a:prstGeom prst="rect">
            <a:avLst/>
          </a:prstGeom>
        </p:spPr>
      </p:pic>
      <p:pic>
        <p:nvPicPr>
          <p:cNvPr id="24" name="SK-9-img-23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58050" y="1774478"/>
            <a:ext cx="2133600" cy="3097557"/>
          </a:xfrm>
          <a:prstGeom prst="rect">
            <a:avLst/>
          </a:prstGeom>
        </p:spPr>
      </p:pic>
      <p:pic>
        <p:nvPicPr>
          <p:cNvPr id="25" name="SK-9-img-24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57110" y="2271388"/>
            <a:ext cx="228600" cy="133350"/>
          </a:xfrm>
          <a:prstGeom prst="rect">
            <a:avLst/>
          </a:prstGeom>
        </p:spPr>
      </p:pic>
      <p:pic>
        <p:nvPicPr>
          <p:cNvPr id="26" name="SK-9-img-25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86900" y="1774478"/>
            <a:ext cx="2133600" cy="3097557"/>
          </a:xfrm>
          <a:prstGeom prst="rect">
            <a:avLst/>
          </a:prstGeom>
        </p:spPr>
      </p:pic>
      <p:pic>
        <p:nvPicPr>
          <p:cNvPr id="27" name="SK-9-img-26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585960" y="2271388"/>
            <a:ext cx="228600" cy="133350"/>
          </a:xfrm>
          <a:prstGeom prst="rect">
            <a:avLst/>
          </a:prstGeom>
        </p:spPr>
      </p:pic>
      <p:pic>
        <p:nvPicPr>
          <p:cNvPr id="28" name="SK-9-img-27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1500" y="5400674"/>
            <a:ext cx="11144250" cy="928687"/>
          </a:xfrm>
          <a:prstGeom prst="rect">
            <a:avLst/>
          </a:prstGeom>
        </p:spPr>
      </p:pic>
      <p:pic>
        <p:nvPicPr>
          <p:cNvPr id="29" name="SK-9-img-28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72007" y="5653085"/>
            <a:ext cx="417930" cy="340519"/>
          </a:xfrm>
          <a:prstGeom prst="rect">
            <a:avLst/>
          </a:prstGeom>
        </p:spPr>
      </p:pic>
      <p:sp>
        <p:nvSpPr>
          <p:cNvPr id="30" name="SK-9-text-29"/>
          <p:cNvSpPr/>
          <p:nvPr/>
        </p:nvSpPr>
        <p:spPr>
          <a:xfrm>
            <a:off x="571500" y="342900"/>
            <a:ext cx="5673090" cy="18573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>
              <a:lnSpc>
                <a:spcPts val="1463"/>
              </a:lnSpc>
              <a:buNone/>
            </a:pPr>
            <a:r>
              <a:rPr lang="en-US" sz="975" b="1" kern="0" spc="94" dirty="0">
                <a:solidFill>
                  <a:srgbClr val="0284C7"/>
                </a:solidFill>
              </a:rPr>
              <a:t>RIO SUMMIT 2026 — MARCO REGULATÓRIO</a:t>
            </a:r>
            <a:endParaRPr lang="en-US" sz="975" dirty="0"/>
          </a:p>
        </p:txBody>
      </p:sp>
      <p:sp>
        <p:nvSpPr>
          <p:cNvPr id="31" name="SK-9-text-30"/>
          <p:cNvSpPr/>
          <p:nvPr/>
        </p:nvSpPr>
        <p:spPr>
          <a:xfrm>
            <a:off x="571500" y="585788"/>
            <a:ext cx="11620500" cy="38859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060"/>
              </a:lnSpc>
              <a:buNone/>
            </a:pPr>
            <a:r>
              <a:rPr lang="en-US" sz="2550" b="1" dirty="0">
                <a:solidFill>
                  <a:srgbClr val="0F172A"/>
                </a:solidFill>
              </a:rPr>
              <a:t>Evolução do Marco Legal dos Recursos Hídricos no Brasil</a:t>
            </a:r>
            <a:endParaRPr lang="en-US" sz="2550" dirty="0"/>
          </a:p>
        </p:txBody>
      </p:sp>
      <p:sp>
        <p:nvSpPr>
          <p:cNvPr id="32" name="SK-9-text-31"/>
          <p:cNvSpPr/>
          <p:nvPr/>
        </p:nvSpPr>
        <p:spPr>
          <a:xfrm>
            <a:off x="747713" y="1964977"/>
            <a:ext cx="1933575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50"/>
              </a:lnSpc>
              <a:buNone/>
            </a:pPr>
            <a:r>
              <a:rPr lang="en-US" sz="2400" b="1" dirty="0">
                <a:solidFill>
                  <a:srgbClr val="0284C7"/>
                </a:solidFill>
              </a:rPr>
              <a:t>1997</a:t>
            </a:r>
            <a:endParaRPr lang="en-US" sz="2400" dirty="0"/>
          </a:p>
        </p:txBody>
      </p:sp>
      <p:sp>
        <p:nvSpPr>
          <p:cNvPr id="33" name="SK-9-text-32"/>
          <p:cNvSpPr/>
          <p:nvPr/>
        </p:nvSpPr>
        <p:spPr>
          <a:xfrm>
            <a:off x="975360" y="2259482"/>
            <a:ext cx="1920240" cy="15716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38"/>
              </a:lnSpc>
              <a:buNone/>
            </a:pPr>
            <a:r>
              <a:rPr lang="en-US" sz="1200" b="1" kern="0" spc="40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LEI Nº 9.433</a:t>
            </a:r>
            <a:endParaRPr lang="en-US" sz="1200" dirty="0"/>
          </a:p>
        </p:txBody>
      </p:sp>
      <p:sp>
        <p:nvSpPr>
          <p:cNvPr id="34" name="SK-9-text-33"/>
          <p:cNvSpPr/>
          <p:nvPr/>
        </p:nvSpPr>
        <p:spPr>
          <a:xfrm>
            <a:off x="723900" y="2767864"/>
            <a:ext cx="1828800" cy="34647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365"/>
              </a:lnSpc>
              <a:buNone/>
            </a:pPr>
            <a:r>
              <a:rPr lang="en-US" sz="1600" b="1" dirty="0">
                <a:solidFill>
                  <a:srgbClr val="0F172A"/>
                </a:solidFill>
              </a:rPr>
              <a:t>Política Nacional de Recursos Hídricos</a:t>
            </a:r>
            <a:endParaRPr lang="en-US" sz="1600" dirty="0"/>
          </a:p>
        </p:txBody>
      </p:sp>
      <p:sp>
        <p:nvSpPr>
          <p:cNvPr id="35" name="SK-9-text-34"/>
          <p:cNvSpPr/>
          <p:nvPr/>
        </p:nvSpPr>
        <p:spPr>
          <a:xfrm>
            <a:off x="724289" y="3699834"/>
            <a:ext cx="1828800" cy="6625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305"/>
              </a:lnSpc>
              <a:buNone/>
            </a:pPr>
            <a:r>
              <a:rPr lang="en-US" sz="14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Institui a Lei das Águas: domínio público, valor econômico e usos múltiplos. Cria o SINGREH e os comitês de bacia.</a:t>
            </a:r>
            <a:endParaRPr lang="en-US" sz="1400" dirty="0"/>
          </a:p>
        </p:txBody>
      </p:sp>
      <p:sp>
        <p:nvSpPr>
          <p:cNvPr id="36" name="SK-9-text-35"/>
          <p:cNvSpPr/>
          <p:nvPr/>
        </p:nvSpPr>
        <p:spPr>
          <a:xfrm>
            <a:off x="2976563" y="1964977"/>
            <a:ext cx="1933575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50"/>
              </a:lnSpc>
              <a:buNone/>
            </a:pPr>
            <a:r>
              <a:rPr lang="en-US" sz="2400" b="1" dirty="0">
                <a:solidFill>
                  <a:srgbClr val="0EA5E9"/>
                </a:solidFill>
              </a:rPr>
              <a:t>2000</a:t>
            </a:r>
            <a:endParaRPr lang="en-US" sz="2400" dirty="0"/>
          </a:p>
        </p:txBody>
      </p:sp>
      <p:sp>
        <p:nvSpPr>
          <p:cNvPr id="37" name="SK-9-text-36"/>
          <p:cNvSpPr/>
          <p:nvPr/>
        </p:nvSpPr>
        <p:spPr>
          <a:xfrm>
            <a:off x="3204210" y="2259482"/>
            <a:ext cx="1920240" cy="15716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38"/>
              </a:lnSpc>
              <a:buNone/>
            </a:pPr>
            <a:r>
              <a:rPr lang="en-US" sz="1200" b="1" kern="0" spc="40" dirty="0">
                <a:solidFill>
                  <a:srgbClr val="0EA5E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LEI Nº 9.984</a:t>
            </a:r>
            <a:endParaRPr lang="en-US" sz="1200" dirty="0"/>
          </a:p>
        </p:txBody>
      </p:sp>
      <p:sp>
        <p:nvSpPr>
          <p:cNvPr id="38" name="SK-9-text-37"/>
          <p:cNvSpPr/>
          <p:nvPr/>
        </p:nvSpPr>
        <p:spPr>
          <a:xfrm>
            <a:off x="2727960" y="2767864"/>
            <a:ext cx="2316480" cy="17323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365"/>
              </a:lnSpc>
              <a:buNone/>
            </a:pPr>
            <a:r>
              <a:rPr lang="en-US" sz="1600" b="1" dirty="0">
                <a:solidFill>
                  <a:srgbClr val="0F172A"/>
                </a:solidFill>
              </a:rPr>
              <a:t>Criação da ANA</a:t>
            </a:r>
            <a:endParaRPr lang="en-US" sz="1600" dirty="0"/>
          </a:p>
        </p:txBody>
      </p:sp>
      <p:sp>
        <p:nvSpPr>
          <p:cNvPr id="39" name="SK-9-text-38"/>
          <p:cNvSpPr/>
          <p:nvPr/>
        </p:nvSpPr>
        <p:spPr>
          <a:xfrm>
            <a:off x="2971800" y="3696399"/>
            <a:ext cx="1828800" cy="6625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305"/>
              </a:lnSpc>
              <a:buNone/>
            </a:pPr>
            <a:r>
              <a:rPr lang="en-US" sz="14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Agência Nacional de Águas estabelecida para implementar a PNRH e regular o uso dos recursos hídricos federais.</a:t>
            </a:r>
            <a:endParaRPr lang="en-US" sz="1400" dirty="0"/>
          </a:p>
        </p:txBody>
      </p:sp>
      <p:sp>
        <p:nvSpPr>
          <p:cNvPr id="40" name="SK-9-text-39"/>
          <p:cNvSpPr/>
          <p:nvPr/>
        </p:nvSpPr>
        <p:spPr>
          <a:xfrm>
            <a:off x="5181600" y="1964977"/>
            <a:ext cx="1933575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50"/>
              </a:lnSpc>
              <a:buNone/>
            </a:pPr>
            <a:r>
              <a:rPr lang="en-US" sz="2400" b="1" dirty="0">
                <a:solidFill>
                  <a:srgbClr val="6366F1"/>
                </a:solidFill>
              </a:rPr>
              <a:t>2007</a:t>
            </a:r>
            <a:endParaRPr lang="en-US" sz="2400" dirty="0"/>
          </a:p>
        </p:txBody>
      </p:sp>
      <p:sp>
        <p:nvSpPr>
          <p:cNvPr id="41" name="SK-9-text-40"/>
          <p:cNvSpPr/>
          <p:nvPr/>
        </p:nvSpPr>
        <p:spPr>
          <a:xfrm>
            <a:off x="5433060" y="2259482"/>
            <a:ext cx="1836420" cy="15716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38"/>
              </a:lnSpc>
              <a:buNone/>
            </a:pPr>
            <a:r>
              <a:rPr lang="en-US" sz="1200" b="1" kern="0" spc="40" dirty="0">
                <a:solidFill>
                  <a:srgbClr val="6366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PAC SANEAMENTO</a:t>
            </a:r>
            <a:endParaRPr lang="en-US" sz="1200" dirty="0"/>
          </a:p>
        </p:txBody>
      </p:sp>
      <p:sp>
        <p:nvSpPr>
          <p:cNvPr id="42" name="SK-9-text-41"/>
          <p:cNvSpPr/>
          <p:nvPr/>
        </p:nvSpPr>
        <p:spPr>
          <a:xfrm>
            <a:off x="5181600" y="2767864"/>
            <a:ext cx="1828800" cy="34647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365"/>
              </a:lnSpc>
              <a:buNone/>
            </a:pPr>
            <a:r>
              <a:rPr lang="en-US" sz="1600" b="1" dirty="0">
                <a:solidFill>
                  <a:srgbClr val="0F172A"/>
                </a:solidFill>
              </a:rPr>
              <a:t>Programa de Aceleração do Crescimento</a:t>
            </a:r>
            <a:endParaRPr lang="en-US" sz="1600" dirty="0"/>
          </a:p>
        </p:txBody>
      </p:sp>
      <p:sp>
        <p:nvSpPr>
          <p:cNvPr id="43" name="SK-9-text-42"/>
          <p:cNvSpPr/>
          <p:nvPr/>
        </p:nvSpPr>
        <p:spPr>
          <a:xfrm>
            <a:off x="5200650" y="3679587"/>
            <a:ext cx="1828800" cy="6625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305"/>
              </a:lnSpc>
              <a:buNone/>
            </a:pPr>
            <a:r>
              <a:rPr lang="en-US" sz="14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Investimentos em saneamento básico e universalização do acesso à água tratada e esgotamento sanitário.</a:t>
            </a:r>
            <a:endParaRPr lang="en-US" sz="1400" dirty="0"/>
          </a:p>
        </p:txBody>
      </p:sp>
      <p:sp>
        <p:nvSpPr>
          <p:cNvPr id="44" name="SK-9-text-43"/>
          <p:cNvSpPr/>
          <p:nvPr/>
        </p:nvSpPr>
        <p:spPr>
          <a:xfrm>
            <a:off x="7410450" y="1964977"/>
            <a:ext cx="1933575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50"/>
              </a:lnSpc>
              <a:buNone/>
            </a:pPr>
            <a:r>
              <a:rPr lang="en-US" sz="2400" b="1" dirty="0">
                <a:solidFill>
                  <a:srgbClr val="F59E0B"/>
                </a:solidFill>
              </a:rPr>
              <a:t>2010</a:t>
            </a:r>
            <a:endParaRPr lang="en-US" sz="2400" dirty="0"/>
          </a:p>
        </p:txBody>
      </p:sp>
      <p:sp>
        <p:nvSpPr>
          <p:cNvPr id="45" name="SK-9-text-44"/>
          <p:cNvSpPr/>
          <p:nvPr/>
        </p:nvSpPr>
        <p:spPr>
          <a:xfrm>
            <a:off x="7661910" y="2259482"/>
            <a:ext cx="1249680" cy="15716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38"/>
              </a:lnSpc>
              <a:buNone/>
            </a:pPr>
            <a:r>
              <a:rPr lang="en-US" sz="1200" b="1" kern="0" spc="40" dirty="0">
                <a:solidFill>
                  <a:srgbClr val="F59E0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EC Nº 64</a:t>
            </a:r>
            <a:endParaRPr lang="en-US" sz="1200" dirty="0"/>
          </a:p>
        </p:txBody>
      </p:sp>
      <p:sp>
        <p:nvSpPr>
          <p:cNvPr id="46" name="SK-9-text-45"/>
          <p:cNvSpPr/>
          <p:nvPr/>
        </p:nvSpPr>
        <p:spPr>
          <a:xfrm>
            <a:off x="7410450" y="2767864"/>
            <a:ext cx="1828800" cy="34647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365"/>
              </a:lnSpc>
              <a:buNone/>
            </a:pPr>
            <a:r>
              <a:rPr lang="en-US" sz="1600" b="1" dirty="0">
                <a:solidFill>
                  <a:srgbClr val="0F172A"/>
                </a:solidFill>
              </a:rPr>
              <a:t>Água como Direito Constitucional</a:t>
            </a:r>
            <a:endParaRPr lang="en-US" sz="1600" dirty="0"/>
          </a:p>
        </p:txBody>
      </p:sp>
      <p:sp>
        <p:nvSpPr>
          <p:cNvPr id="47" name="SK-9-text-46"/>
          <p:cNvSpPr/>
          <p:nvPr/>
        </p:nvSpPr>
        <p:spPr>
          <a:xfrm>
            <a:off x="7429500" y="3598194"/>
            <a:ext cx="1828800" cy="82822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305"/>
              </a:lnSpc>
              <a:buNone/>
            </a:pPr>
            <a:r>
              <a:rPr lang="en-US" sz="14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Emenda Constitucional reconhece o acesso à água potável como direito social fundamental do cidadão brasileiro.</a:t>
            </a:r>
            <a:endParaRPr lang="en-US" sz="1400" dirty="0"/>
          </a:p>
        </p:txBody>
      </p:sp>
      <p:sp>
        <p:nvSpPr>
          <p:cNvPr id="48" name="SK-9-text-47"/>
          <p:cNvSpPr/>
          <p:nvPr/>
        </p:nvSpPr>
        <p:spPr>
          <a:xfrm>
            <a:off x="9639300" y="1964977"/>
            <a:ext cx="1933575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50"/>
              </a:lnSpc>
              <a:buNone/>
            </a:pPr>
            <a:r>
              <a:rPr lang="en-US" sz="2400" b="1" dirty="0">
                <a:solidFill>
                  <a:srgbClr val="0D9488"/>
                </a:solidFill>
              </a:rPr>
              <a:t>2020</a:t>
            </a:r>
            <a:endParaRPr lang="en-US" sz="2400" dirty="0"/>
          </a:p>
        </p:txBody>
      </p:sp>
      <p:sp>
        <p:nvSpPr>
          <p:cNvPr id="49" name="SK-9-text-48"/>
          <p:cNvSpPr/>
          <p:nvPr/>
        </p:nvSpPr>
        <p:spPr>
          <a:xfrm>
            <a:off x="9890760" y="2259482"/>
            <a:ext cx="2129790" cy="15716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38"/>
              </a:lnSpc>
              <a:buNone/>
            </a:pPr>
            <a:r>
              <a:rPr lang="en-US" sz="1200" b="1" kern="0" spc="40" dirty="0">
                <a:solidFill>
                  <a:srgbClr val="0D94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LEI Nº 14.026</a:t>
            </a:r>
            <a:endParaRPr lang="en-US" sz="1200" dirty="0"/>
          </a:p>
        </p:txBody>
      </p:sp>
      <p:sp>
        <p:nvSpPr>
          <p:cNvPr id="50" name="SK-9-text-49"/>
          <p:cNvSpPr/>
          <p:nvPr/>
        </p:nvSpPr>
        <p:spPr>
          <a:xfrm>
            <a:off x="9639300" y="2767864"/>
            <a:ext cx="1828800" cy="34647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365"/>
              </a:lnSpc>
              <a:buNone/>
            </a:pPr>
            <a:r>
              <a:rPr lang="en-US" sz="1600" b="1" dirty="0">
                <a:solidFill>
                  <a:srgbClr val="0F172A"/>
                </a:solidFill>
              </a:rPr>
              <a:t>Novo Marco Legal do Saneamento</a:t>
            </a:r>
            <a:endParaRPr lang="en-US" sz="1600" dirty="0"/>
          </a:p>
        </p:txBody>
      </p:sp>
      <p:sp>
        <p:nvSpPr>
          <p:cNvPr id="51" name="SK-9-text-50"/>
          <p:cNvSpPr/>
          <p:nvPr/>
        </p:nvSpPr>
        <p:spPr>
          <a:xfrm>
            <a:off x="9639300" y="3696399"/>
            <a:ext cx="1828800" cy="6625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305"/>
              </a:lnSpc>
              <a:buNone/>
            </a:pPr>
            <a:r>
              <a:rPr lang="en-US" sz="14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Universalização até 2033, abertura ao mercado, papel regulatório fortalecido da ANA e das agências estaduais.</a:t>
            </a:r>
            <a:endParaRPr lang="en-US" sz="1400" dirty="0"/>
          </a:p>
        </p:txBody>
      </p:sp>
      <p:sp>
        <p:nvSpPr>
          <p:cNvPr id="52" name="SK-9-text-51"/>
          <p:cNvSpPr/>
          <p:nvPr/>
        </p:nvSpPr>
        <p:spPr>
          <a:xfrm>
            <a:off x="1480437" y="5683597"/>
            <a:ext cx="10196513" cy="400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75"/>
              </a:lnSpc>
              <a:buNone/>
            </a:pPr>
            <a:r>
              <a:rPr lang="en-US" b="1" dirty="0">
                <a:solidFill>
                  <a:srgbClr val="FFFFFF">
                    <a:alpha val="90000"/>
                  </a:srgbClr>
                </a:solidFill>
              </a:rPr>
              <a:t>Mais de duas décadas de construção institucional — do direito à água ao saneamento universalizado, com regulação fortalecida e governança participativa.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1140</Words>
  <Application>Microsoft Office PowerPoint</Application>
  <PresentationFormat>Widescreen</PresentationFormat>
  <Paragraphs>160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Inter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Vinicius Fuzeira de Sá e Benevides</cp:lastModifiedBy>
  <cp:revision>4</cp:revision>
  <dcterms:created xsi:type="dcterms:W3CDTF">2026-06-05T19:58:51Z</dcterms:created>
  <dcterms:modified xsi:type="dcterms:W3CDTF">2026-06-05T20:38:50Z</dcterms:modified>
</cp:coreProperties>
</file>