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EB Garamond"/>
      <p:regular r:id="rId16"/>
      <p:bold r:id="rId17"/>
      <p:italic r:id="rId18"/>
      <p:boldItalic r:id="rId19"/>
    </p:embeddedFont>
    <p:embeddedFont>
      <p:font typeface="DM Sans"/>
      <p:regular r:id="rId20"/>
      <p:bold r:id="rId21"/>
      <p:italic r:id="rId22"/>
      <p:boldItalic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8" roundtripDataSignature="AMtx7mjqdRoc3VqmM9++AeDMhfEvj0WK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C4F60A-88FE-46DC-B4CF-42662C0DF51D}">
  <a:tblStyle styleId="{4DC4F60A-88FE-46DC-B4CF-42662C0DF51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regular.fntdata"/><Relationship Id="rId22" Type="http://schemas.openxmlformats.org/officeDocument/2006/relationships/font" Target="fonts/DMSans-italic.fntdata"/><Relationship Id="rId21" Type="http://schemas.openxmlformats.org/officeDocument/2006/relationships/font" Target="fonts/DMSans-bold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DM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8" Type="http://customschemas.google.com/relationships/presentationmetadata" Target="metadata"/><Relationship Id="rId27" Type="http://schemas.openxmlformats.org/officeDocument/2006/relationships/font" Target="fonts/Merriweather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EBGaramond-bold.fntdata"/><Relationship Id="rId16" Type="http://schemas.openxmlformats.org/officeDocument/2006/relationships/font" Target="fonts/EBGaramond-regular.fntdata"/><Relationship Id="rId19" Type="http://schemas.openxmlformats.org/officeDocument/2006/relationships/font" Target="fonts/EBGaramond-boldItalic.fntdata"/><Relationship Id="rId18" Type="http://schemas.openxmlformats.org/officeDocument/2006/relationships/font" Target="fonts/EBGaramon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Namibia population is 3,030,000</a:t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Safety Nets.</a:t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7.png"/><Relationship Id="rId5" Type="http://schemas.openxmlformats.org/officeDocument/2006/relationships/image" Target="../media/image17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6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71500" y="1810101"/>
            <a:ext cx="11049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1CAA0"/>
                </a:solidFill>
                <a:latin typeface="DM Sans"/>
                <a:ea typeface="DM Sans"/>
                <a:cs typeface="DM Sans"/>
                <a:sym typeface="DM Sans"/>
              </a:rPr>
              <a:t>INBO WORLD BASIN SUMMIT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95275" y="2305401"/>
            <a:ext cx="116016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Uma nova perspetiva sobre a segurança hídrica na Namíbia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71500" y="4099672"/>
            <a:ext cx="1104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O papel dos sistemas hidrográficos no abastecimento de água nas zonas urbanas e rurais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5381625" y="5376022"/>
            <a:ext cx="1428900" cy="38100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71500" y="5414122"/>
            <a:ext cx="11049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-US" sz="1500" u="none" cap="none" strike="noStrike">
                <a:solidFill>
                  <a:srgbClr val="CBD5E1"/>
                </a:solidFill>
                <a:latin typeface="Merriweather"/>
                <a:ea typeface="Merriweather"/>
                <a:cs typeface="Merriweather"/>
                <a:sym typeface="Merriweather"/>
              </a:rPr>
              <a:t>Maria Amakali</a:t>
            </a:r>
            <a:endParaRPr b="0" i="1" sz="1500" u="none" cap="none" strike="noStrike">
              <a:solidFill>
                <a:srgbClr val="CBD5E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-US" sz="1500" u="none" cap="none" strike="noStrike">
                <a:solidFill>
                  <a:srgbClr val="CBD5E1"/>
                </a:solidFill>
                <a:latin typeface="Merriweather"/>
                <a:ea typeface="Merriweather"/>
                <a:cs typeface="Merriweather"/>
                <a:sym typeface="Merriweather"/>
              </a:rPr>
              <a:t>Ministry of Agriculture, Fisheries, Water and Land Reform</a:t>
            </a:r>
            <a:endParaRPr/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-US" sz="1500" u="none" cap="none" strike="noStrike">
                <a:solidFill>
                  <a:srgbClr val="CBD5E1"/>
                </a:solidFill>
                <a:latin typeface="Merriweather"/>
                <a:ea typeface="Merriweather"/>
                <a:cs typeface="Merriweather"/>
                <a:sym typeface="Merriweather"/>
              </a:rPr>
              <a:t>Namibia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3-02-03-coat-of-arms-landscape3_5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1625" y="161591"/>
            <a:ext cx="127000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6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6490811" y="1284902"/>
            <a:ext cx="5511595" cy="2170126"/>
            <a:chOff x="6523990" y="1418907"/>
            <a:chExt cx="5511595" cy="2507775"/>
          </a:xfrm>
        </p:grpSpPr>
        <p:grpSp>
          <p:nvGrpSpPr>
            <p:cNvPr id="95" name="Google Shape;95;p2"/>
            <p:cNvGrpSpPr/>
            <p:nvPr/>
          </p:nvGrpSpPr>
          <p:grpSpPr>
            <a:xfrm>
              <a:off x="6534785" y="1418907"/>
              <a:ext cx="5500800" cy="2507775"/>
              <a:chOff x="6381750" y="2462212"/>
              <a:chExt cx="5500800" cy="2507775"/>
            </a:xfrm>
          </p:grpSpPr>
          <p:sp>
            <p:nvSpPr>
              <p:cNvPr id="96" name="Google Shape;96;p2"/>
              <p:cNvSpPr txBox="1"/>
              <p:nvPr/>
            </p:nvSpPr>
            <p:spPr>
              <a:xfrm>
                <a:off x="6381750" y="2462212"/>
                <a:ext cx="5500800" cy="24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lang="en-US">
                    <a:solidFill>
                      <a:srgbClr val="11CAA0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Fatores fundamentais de escassez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 txBox="1"/>
              <p:nvPr/>
            </p:nvSpPr>
            <p:spPr>
              <a:xfrm>
                <a:off x="6381750" y="2871787"/>
                <a:ext cx="5238900" cy="49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333375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>
                    <a:solidFill>
                      <a:srgbClr val="CBD5E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A Namíbia está entre os países com maior escassez de água a nível mundial.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 txBox="1"/>
              <p:nvPr/>
            </p:nvSpPr>
            <p:spPr>
              <a:xfrm>
                <a:off x="6381750" y="3671887"/>
                <a:ext cx="5238900" cy="49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333375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>
                    <a:solidFill>
                      <a:srgbClr val="CBD5E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Variabilidade da precipitação: Quase nula (na costa) a 600 mm (em direção ao nordeste).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 txBox="1"/>
              <p:nvPr/>
            </p:nvSpPr>
            <p:spPr>
              <a:xfrm>
                <a:off x="6381750" y="4471987"/>
                <a:ext cx="5238900" cy="49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333375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>
                    <a:solidFill>
                      <a:srgbClr val="CBD5E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As taxas de evaporação reduzem drasticamente a eficiência do armazenamento à superfície ao ar livre.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image.png" id="100" name="Google Shape;10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23990" y="1958975"/>
              <a:ext cx="190500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101" name="Google Shape;10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23990" y="2759075"/>
              <a:ext cx="190500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102" name="Google Shape;10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23990" y="3559175"/>
              <a:ext cx="190500" cy="200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2"/>
          <p:cNvSpPr txBox="1"/>
          <p:nvPr/>
        </p:nvSpPr>
        <p:spPr>
          <a:xfrm>
            <a:off x="571500" y="571500"/>
            <a:ext cx="1160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lang="en-US" sz="3150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O IMPERATIVO HIDROGEOLÓGICO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994" y="1577952"/>
            <a:ext cx="4417060" cy="43148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5" name="Google Shape;105;p2"/>
          <p:cNvGraphicFramePr/>
          <p:nvPr/>
        </p:nvGraphicFramePr>
        <p:xfrm>
          <a:off x="6457632" y="361505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{4DC4F60A-88FE-46DC-B4CF-42662C0DF51D}</a:tableStyleId>
              </a:tblPr>
              <a:tblGrid>
                <a:gridCol w="2713175"/>
                <a:gridCol w="2864650"/>
              </a:tblGrid>
              <a:tr h="51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National Water Metric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114300" marL="1143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Statistics and Targets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114300" marL="114300" anchor="ctr"/>
                </a:tc>
              </a:tr>
              <a:tr h="518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/>
                        <a:t>Total de água doce renovável</a:t>
                      </a:r>
                      <a:endParaRPr/>
                    </a:p>
                  </a:txBody>
                  <a:tcPr marT="76200" marB="76200" marR="114300" marL="1143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600 million m^3/a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114300" marL="114300" anchor="ctr"/>
                </a:tc>
              </a:tr>
              <a:tr h="51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2030 Demand Projection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114300" marL="1143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772 million m^3/a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114300" marL="114300" anchor="ctr"/>
                </a:tc>
              </a:tr>
              <a:tr h="51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Cobertura do acesso à água nas zonas urbanas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114300" marL="1143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99%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114300" marL="114300" anchor="ctr"/>
                </a:tc>
              </a:tr>
              <a:tr h="51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Cobertura do acesso à água nas zonas rurais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114300" marL="1143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87% (Target 95% by 2022)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114300" marL="114300" anchor="ctr"/>
                </a:tc>
              </a:tr>
              <a:tr h="584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Valor da Infraestrutura Nacional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114300" marL="1143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N$ 10.82 billion (planned 5-7 years)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114300" marL="114300" anchor="ctr"/>
                </a:tc>
              </a:tr>
            </a:tbl>
          </a:graphicData>
        </a:graphic>
      </p:graphicFrame>
      <p:sp>
        <p:nvSpPr>
          <p:cNvPr id="106" name="Google Shape;106;p2"/>
          <p:cNvSpPr/>
          <p:nvPr/>
        </p:nvSpPr>
        <p:spPr>
          <a:xfrm>
            <a:off x="2483019" y="6334835"/>
            <a:ext cx="38892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NATIONAL WATER METRICS &amp; TARGETS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66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447800"/>
            <a:ext cx="3492400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9650" y="1447800"/>
            <a:ext cx="3492549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3" name="Google Shape;11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7950" y="1447800"/>
            <a:ext cx="3492400" cy="3267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3"/>
          <p:cNvGrpSpPr/>
          <p:nvPr/>
        </p:nvGrpSpPr>
        <p:grpSpPr>
          <a:xfrm>
            <a:off x="415005" y="5259165"/>
            <a:ext cx="10429875" cy="1031631"/>
            <a:chOff x="415005" y="5259165"/>
            <a:chExt cx="10429875" cy="1031631"/>
          </a:xfrm>
        </p:grpSpPr>
        <p:sp>
          <p:nvSpPr>
            <p:cNvPr id="115" name="Google Shape;115;p3"/>
            <p:cNvSpPr/>
            <p:nvPr/>
          </p:nvSpPr>
          <p:spPr>
            <a:xfrm>
              <a:off x="4757636" y="5259165"/>
              <a:ext cx="1793630" cy="1031631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20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415005" y="5544915"/>
              <a:ext cx="10429875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IWRM</a:t>
              </a:r>
              <a:endParaRPr b="1" i="0" sz="2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117" name="Google Shape;117;p3"/>
          <p:cNvSpPr txBox="1"/>
          <p:nvPr/>
        </p:nvSpPr>
        <p:spPr>
          <a:xfrm>
            <a:off x="914400" y="2476500"/>
            <a:ext cx="2946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Viragem legislativa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914400" y="2962275"/>
            <a:ext cx="28065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Transição da Lei da Água de 1956 para a Lei de Gestão de 2013 (que entrou plenamente em vigor em agosto de 2023).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692550" y="2476500"/>
            <a:ext cx="2947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A Unidade da Bacia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4692550" y="2962275"/>
            <a:ext cx="28068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A unidade de gestão principal passou a ser as bacias hidrográficas, transferindo o poder de decisão para as partes interessadas.</a:t>
            </a:r>
            <a:endParaRPr sz="1500">
              <a:solidFill>
                <a:srgbClr val="CBD5E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CBD5E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CBD5E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8470850" y="2476500"/>
            <a:ext cx="2946930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BMCs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8470850" y="2962275"/>
            <a:ext cx="28065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As Comissões de Gestão das Bacias Hidrográficas facilitam a repartição equitativa dos recursos e a monitorização da poluição.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23" name="Google Shape;12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400" y="1838325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4" name="Google Shape;12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92550" y="1838325"/>
            <a:ext cx="4286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5" name="Google Shape;12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70850" y="1838325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 txBox="1"/>
          <p:nvPr/>
        </p:nvSpPr>
        <p:spPr>
          <a:xfrm>
            <a:off x="571500" y="574902"/>
            <a:ext cx="1160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lang="en-US" sz="3150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QUADRO DE GOVERNAÇÃO INTEGRADA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2068286" y="4714875"/>
            <a:ext cx="2689500" cy="10002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28" name="Google Shape;128;p3"/>
          <p:cNvCxnSpPr/>
          <p:nvPr/>
        </p:nvCxnSpPr>
        <p:spPr>
          <a:xfrm flipH="1" rot="-5400000">
            <a:off x="5392401" y="4976925"/>
            <a:ext cx="550500" cy="264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29" name="Google Shape;129;p3"/>
          <p:cNvCxnSpPr/>
          <p:nvPr/>
        </p:nvCxnSpPr>
        <p:spPr>
          <a:xfrm flipH="1">
            <a:off x="6551314" y="4714874"/>
            <a:ext cx="2505600" cy="10002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66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4"/>
          <p:cNvGrpSpPr/>
          <p:nvPr/>
        </p:nvGrpSpPr>
        <p:grpSpPr>
          <a:xfrm>
            <a:off x="6303895" y="2159492"/>
            <a:ext cx="6210155" cy="3558152"/>
            <a:chOff x="6303895" y="2159492"/>
            <a:chExt cx="6210155" cy="3558152"/>
          </a:xfrm>
        </p:grpSpPr>
        <p:sp>
          <p:nvSpPr>
            <p:cNvPr id="135" name="Google Shape;135;p4"/>
            <p:cNvSpPr txBox="1"/>
            <p:nvPr/>
          </p:nvSpPr>
          <p:spPr>
            <a:xfrm>
              <a:off x="6303895" y="2159492"/>
              <a:ext cx="55006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lang="en-US" sz="2000">
                  <a:solidFill>
                    <a:srgbClr val="F3F0D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Uma tábua de salvação para a capital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6381750" y="2467275"/>
              <a:ext cx="61323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A segurança de Windhoek assenta no seu papel de «cidade ligada a uma bacia hidrográfica», que gere uma combinação de recursos de alto risco.</a:t>
              </a:r>
              <a:endParaRPr sz="1600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600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6645050" y="3429000"/>
              <a:ext cx="5500800" cy="103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66675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Barragem de Von Bach: principal centro de abastecimento das terras altas centrais. (3 sistemas de barragens)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6645049" y="4591633"/>
              <a:ext cx="4857750" cy="393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66675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Vulnerability:</a:t>
              </a:r>
              <a:r>
                <a:rPr b="0" i="0" lang="en-US" sz="16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 Levels fell to 12.6% in early 2024.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6677316" y="5077444"/>
              <a:ext cx="4857900" cy="6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66675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Aumento: Transferências da Bacia Cárstica de Tsumeb ao longo de centenas de quilómetros.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4"/>
          <p:cNvSpPr txBox="1"/>
          <p:nvPr/>
        </p:nvSpPr>
        <p:spPr>
          <a:xfrm>
            <a:off x="571500" y="571500"/>
            <a:ext cx="11601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lang="en-US" sz="3150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UPPER SWAKOP: RESILIÊNCIA DO ABASTECIMENTO URBANO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468" y="1503680"/>
            <a:ext cx="5234380" cy="453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66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571499" y="881211"/>
            <a:ext cx="6989885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TECHNOLOGICAL INNOVATION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5"/>
          <p:cNvGrpSpPr/>
          <p:nvPr/>
        </p:nvGrpSpPr>
        <p:grpSpPr>
          <a:xfrm>
            <a:off x="571499" y="1816131"/>
            <a:ext cx="5375671" cy="1517571"/>
            <a:chOff x="571500" y="2062311"/>
            <a:chExt cx="5200650" cy="1517571"/>
          </a:xfrm>
        </p:grpSpPr>
        <p:sp>
          <p:nvSpPr>
            <p:cNvPr id="148" name="Google Shape;148;p5"/>
            <p:cNvSpPr txBox="1"/>
            <p:nvPr/>
          </p:nvSpPr>
          <p:spPr>
            <a:xfrm>
              <a:off x="571500" y="2062311"/>
              <a:ext cx="52006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11CAA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Direct Potable Reclamation (DPR)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571500" y="2471886"/>
              <a:ext cx="495300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Windhoek established the world's first DPR plant in 1968. The current facility provides 25% of urban supply.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5"/>
          <p:cNvGrpSpPr/>
          <p:nvPr/>
        </p:nvGrpSpPr>
        <p:grpSpPr>
          <a:xfrm>
            <a:off x="571500" y="3652986"/>
            <a:ext cx="4953000" cy="2473976"/>
            <a:chOff x="571500" y="3652986"/>
            <a:chExt cx="4953000" cy="2473976"/>
          </a:xfrm>
        </p:grpSpPr>
        <p:sp>
          <p:nvSpPr>
            <p:cNvPr id="151" name="Google Shape;151;p5"/>
            <p:cNvSpPr txBox="1"/>
            <p:nvPr/>
          </p:nvSpPr>
          <p:spPr>
            <a:xfrm>
              <a:off x="571500" y="3652986"/>
              <a:ext cx="4953000" cy="443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Multi-Barrier Purification: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 txBox="1"/>
            <p:nvPr/>
          </p:nvSpPr>
          <p:spPr>
            <a:xfrm>
              <a:off x="571500" y="4148286"/>
              <a:ext cx="4953000" cy="393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1. Pre-ozonation &amp; Coagulation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571500" y="4544466"/>
              <a:ext cx="4953000" cy="393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2. Dissolved Air Flotation (DAF)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571500" y="4940647"/>
              <a:ext cx="4953000" cy="393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3. Dual Media Filtration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571500" y="5336827"/>
              <a:ext cx="4953000" cy="393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4. Main Ozonation &amp; BAC/GAC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571500" y="5733008"/>
              <a:ext cx="4953000" cy="393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5. Ultrafiltration (Physical Barrier)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image.png" id="157" name="Google Shape;1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2713" y="3838291"/>
            <a:ext cx="3002939" cy="25490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5"/>
          <p:cNvGrpSpPr/>
          <p:nvPr/>
        </p:nvGrpSpPr>
        <p:grpSpPr>
          <a:xfrm>
            <a:off x="7218485" y="3652986"/>
            <a:ext cx="4897314" cy="2535366"/>
            <a:chOff x="571500" y="2165002"/>
            <a:chExt cx="5500687" cy="2918743"/>
          </a:xfrm>
        </p:grpSpPr>
        <p:sp>
          <p:nvSpPr>
            <p:cNvPr id="159" name="Google Shape;159;p5"/>
            <p:cNvSpPr txBox="1"/>
            <p:nvPr/>
          </p:nvSpPr>
          <p:spPr>
            <a:xfrm>
              <a:off x="571500" y="2165002"/>
              <a:ext cx="5500687" cy="219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rPr b="1" i="0" lang="en-US" sz="1404" u="none" cap="none" strike="noStrike">
                  <a:solidFill>
                    <a:srgbClr val="F3F0D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Strategic "Water Banking"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571500" y="2574577"/>
              <a:ext cx="5238750" cy="9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The Windhoek Managed Aquifer Recharge Scheme (WMARS) minimizes evaporation by injecting treated surface water into the ground.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809625" y="4241452"/>
              <a:ext cx="4762500" cy="510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11CAA0"/>
                  </a:solidFill>
                  <a:latin typeface="DM Sans"/>
                  <a:ea typeface="DM Sans"/>
                  <a:cs typeface="DM Sans"/>
                  <a:sym typeface="DM Sans"/>
                </a:rPr>
                <a:t>480m</a:t>
              </a:r>
              <a:r>
                <a:rPr b="1" baseline="30000" i="0" lang="en-US" sz="1800" u="none" cap="none" strike="noStrike">
                  <a:solidFill>
                    <a:srgbClr val="11CAA0"/>
                  </a:solidFill>
                  <a:latin typeface="DM Sans"/>
                  <a:ea typeface="DM Sans"/>
                  <a:cs typeface="DM Sans"/>
                  <a:sym typeface="DM Sans"/>
                </a:rPr>
                <a:t>3</a:t>
              </a:r>
              <a:r>
                <a:rPr b="1" i="0" lang="en-US" sz="1800" u="none" cap="none" strike="noStrike">
                  <a:solidFill>
                    <a:srgbClr val="11CAA0"/>
                  </a:solidFill>
                  <a:latin typeface="DM Sans"/>
                  <a:ea typeface="DM Sans"/>
                  <a:cs typeface="DM Sans"/>
                  <a:sym typeface="DM Sans"/>
                </a:rPr>
                <a:t>/h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809625" y="4835723"/>
              <a:ext cx="4762500" cy="248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Current managed recharge installed capacity </a:t>
              </a:r>
              <a:endParaRPr b="1" i="1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5"/>
          <p:cNvSpPr txBox="1"/>
          <p:nvPr/>
        </p:nvSpPr>
        <p:spPr>
          <a:xfrm>
            <a:off x="7244234" y="3231118"/>
            <a:ext cx="403860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Managed Aquifer Recharge (Mar)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3415" y="379225"/>
            <a:ext cx="3600241" cy="2696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66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9" name="Google Shape;16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" y="4260949"/>
            <a:ext cx="2263080" cy="1869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0" name="Google Shape;17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7090" y="4260949"/>
            <a:ext cx="2263080" cy="1869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1" name="Google Shape;17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1680" y="4260949"/>
            <a:ext cx="2263080" cy="1869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2" name="Google Shape;1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6270" y="4260949"/>
            <a:ext cx="2263080" cy="186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 txBox="1"/>
          <p:nvPr/>
        </p:nvSpPr>
        <p:spPr>
          <a:xfrm>
            <a:off x="295275" y="1603474"/>
            <a:ext cx="116014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rPr b="1" i="0" lang="en-US" sz="1404" u="none" cap="none" strike="noStrik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The Central Area of Namibia (CAN) Workshop Model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571500" y="2285610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A science-based three-year horizon assessment for risk mitigation.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571500" y="4967287"/>
            <a:ext cx="11049000" cy="38100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1969740" y="3841849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F3F0DF"/>
          </a:solidFill>
          <a:ln cap="flat" cmpd="sng" w="38100">
            <a:solidFill>
              <a:srgbClr val="11CA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4644330" y="3841849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F3F0DF"/>
          </a:solidFill>
          <a:ln cap="flat" cmpd="sng" w="38100">
            <a:solidFill>
              <a:srgbClr val="11CA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7318920" y="3841849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F3F0DF"/>
          </a:solidFill>
          <a:ln cap="flat" cmpd="sng" w="38100">
            <a:solidFill>
              <a:srgbClr val="11CA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9993510" y="3841849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F3F0DF"/>
          </a:solidFill>
          <a:ln cap="flat" cmpd="sng" w="38100">
            <a:solidFill>
              <a:srgbClr val="11CA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1095947" y="4654004"/>
            <a:ext cx="1976184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Assessment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1143000" y="5056584"/>
            <a:ext cx="188208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Hydrological analysis of dam inflows post-rainy season.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3770538" y="4654004"/>
            <a:ext cx="1976184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Stakeholder Sync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3817590" y="5056584"/>
            <a:ext cx="188208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Regional &amp; local authorities align on allocation strategies.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6445128" y="4654004"/>
            <a:ext cx="1976184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Action Plan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492180" y="5056584"/>
            <a:ext cx="1929132" cy="8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IB-transfer, Activation of MAR injection (2.5M    ) and DPR targets.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9119718" y="4654004"/>
            <a:ext cx="1976184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Review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9166770" y="5056584"/>
            <a:ext cx="1929132" cy="8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Periodic reassessment (e.g. May 2026) for demand management.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88" name="Google Shape;18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9142" y="5431449"/>
            <a:ext cx="201364" cy="13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/>
          <p:nvPr/>
        </p:nvSpPr>
        <p:spPr>
          <a:xfrm>
            <a:off x="571500" y="57150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ADAPTIVE GOVERNANCE CYCLE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66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/>
          <p:nvPr/>
        </p:nvSpPr>
        <p:spPr>
          <a:xfrm>
            <a:off x="885825" y="3319462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885825" y="4119562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885825" y="4919662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7"/>
          <p:cNvGrpSpPr/>
          <p:nvPr/>
        </p:nvGrpSpPr>
        <p:grpSpPr>
          <a:xfrm>
            <a:off x="571500" y="2014537"/>
            <a:ext cx="5500687" cy="4016149"/>
            <a:chOff x="571500" y="2014537"/>
            <a:chExt cx="5500687" cy="3693033"/>
          </a:xfrm>
        </p:grpSpPr>
        <p:sp>
          <p:nvSpPr>
            <p:cNvPr id="198" name="Google Shape;198;p7"/>
            <p:cNvSpPr txBox="1"/>
            <p:nvPr/>
          </p:nvSpPr>
          <p:spPr>
            <a:xfrm>
              <a:off x="571500" y="2014537"/>
              <a:ext cx="5500687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3F0D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Transboundary water cooperation 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571500" y="2424112"/>
              <a:ext cx="5238750" cy="118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Shared between Namibia and Angola, managed via the Permanent Joint Technical Commission (PJTC).</a:t>
              </a:r>
              <a:endParaRPr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 txBox="1"/>
            <p:nvPr/>
          </p:nvSpPr>
          <p:spPr>
            <a:xfrm>
              <a:off x="952500" y="3319462"/>
              <a:ext cx="4857750" cy="787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66675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Strategic Supply:</a:t>
              </a:r>
              <a:r>
                <a:rPr b="0" i="0" lang="en-US" sz="16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 154-km canal supplies the northern regions (Oshana, Omusati, etc.).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 txBox="1"/>
            <p:nvPr/>
          </p:nvSpPr>
          <p:spPr>
            <a:xfrm>
              <a:off x="952500" y="4119562"/>
              <a:ext cx="4857750" cy="787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66675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Calueque Dam:</a:t>
              </a:r>
              <a:r>
                <a:rPr b="0" i="0" lang="en-US" sz="16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 Landmark transboundary project for regional security – water use agreement.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 txBox="1"/>
            <p:nvPr/>
          </p:nvSpPr>
          <p:spPr>
            <a:xfrm>
              <a:off x="952500" y="4919662"/>
              <a:ext cx="4857750" cy="787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66675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The Pipeline Debate:</a:t>
              </a:r>
              <a:r>
                <a:rPr b="0" i="0" lang="en-US" sz="16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 Balancing evaporation loss reduction vs. rural livestock access.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 txBox="1"/>
          <p:nvPr/>
        </p:nvSpPr>
        <p:spPr>
          <a:xfrm>
            <a:off x="483577" y="368252"/>
            <a:ext cx="7153197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THE KUNENE RIVER: TRANSBOUNDARY SYNERGY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SCF2295.jpg" id="204" name="Google Shape;204;p7"/>
          <p:cNvPicPr preferRelativeResize="0"/>
          <p:nvPr/>
        </p:nvPicPr>
        <p:blipFill rotWithShape="1">
          <a:blip r:embed="rId3">
            <a:alphaModFix/>
          </a:blip>
          <a:srcRect b="0" l="-701" r="-321" t="0"/>
          <a:stretch/>
        </p:blipFill>
        <p:spPr>
          <a:xfrm>
            <a:off x="7508743" y="177048"/>
            <a:ext cx="3420879" cy="281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4">
            <a:alphaModFix/>
          </a:blip>
          <a:srcRect b="26267" l="31110" r="31885" t="26267"/>
          <a:stretch/>
        </p:blipFill>
        <p:spPr>
          <a:xfrm>
            <a:off x="6947324" y="3099200"/>
            <a:ext cx="4910927" cy="36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66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0" name="Google Shape;2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1750" y="1635621"/>
            <a:ext cx="5238750" cy="1392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8"/>
          <p:cNvSpPr txBox="1"/>
          <p:nvPr/>
        </p:nvSpPr>
        <p:spPr>
          <a:xfrm>
            <a:off x="6581775" y="1835646"/>
            <a:ext cx="50806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1CAA0"/>
                </a:solidFill>
                <a:latin typeface="DM Sans"/>
                <a:ea typeface="DM Sans"/>
                <a:cs typeface="DM Sans"/>
                <a:sym typeface="DM Sans"/>
              </a:rPr>
              <a:t>Water + Energy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6581775" y="2188071"/>
            <a:ext cx="48387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Ruacana (240 MW) provides 40% of national power; highly sensitive to basin hydrology.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8"/>
          <p:cNvGrpSpPr/>
          <p:nvPr/>
        </p:nvGrpSpPr>
        <p:grpSpPr>
          <a:xfrm>
            <a:off x="6481762" y="4565373"/>
            <a:ext cx="5280660" cy="1392435"/>
            <a:chOff x="6381750" y="3180456"/>
            <a:chExt cx="5280660" cy="1392435"/>
          </a:xfrm>
        </p:grpSpPr>
        <p:pic>
          <p:nvPicPr>
            <p:cNvPr descr="image.png" id="214" name="Google Shape;214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81750" y="3180456"/>
              <a:ext cx="5238750" cy="13924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8"/>
            <p:cNvSpPr txBox="1"/>
            <p:nvPr/>
          </p:nvSpPr>
          <p:spPr>
            <a:xfrm>
              <a:off x="6581775" y="3380481"/>
              <a:ext cx="508063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11CAA0"/>
                  </a:solidFill>
                  <a:latin typeface="DM Sans"/>
                  <a:ea typeface="DM Sans"/>
                  <a:cs typeface="DM Sans"/>
                  <a:sym typeface="DM Sans"/>
                </a:rPr>
                <a:t>Water + Food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 txBox="1"/>
            <p:nvPr/>
          </p:nvSpPr>
          <p:spPr>
            <a:xfrm>
              <a:off x="6581775" y="3732906"/>
              <a:ext cx="4838700" cy="787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CBD5E1"/>
                  </a:solidFill>
                  <a:latin typeface="DM Sans"/>
                  <a:ea typeface="DM Sans"/>
                  <a:cs typeface="DM Sans"/>
                  <a:sym typeface="DM Sans"/>
                </a:rPr>
                <a:t>Etunda Green Scheme relies on stable flows for food production 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8"/>
          <p:cNvSpPr txBox="1"/>
          <p:nvPr/>
        </p:nvSpPr>
        <p:spPr>
          <a:xfrm>
            <a:off x="509954" y="446082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THE WATER-ENERGY-FOOD (WEF) NEXUS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347 MW Ruacana hydropower station on the Kunene River [8 ..." id="218" name="Google Shape;218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4636" y="1055238"/>
            <a:ext cx="4005773" cy="300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44636" y="4278802"/>
            <a:ext cx="4005773" cy="2359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66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 txBox="1"/>
          <p:nvPr/>
        </p:nvSpPr>
        <p:spPr>
          <a:xfrm>
            <a:off x="400779" y="637441"/>
            <a:ext cx="11325225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KEY MESSAGES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400779" y="1364710"/>
            <a:ext cx="6984759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Sustainable water security is fundamentally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dependent on active participation and collaboration 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both within and across international borders.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There is an urgent need to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reinforce multi-level governance frameworks to manage shared water resources 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effectively and equitably.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Water security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strategies must be "risk-informed," 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ensuring that planning accounts for climate variability and potential resource scarcity.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Resilient and inclusive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 requires a holistic approach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that integrates infrastructure development, resource management, and governance at the basin level.</a:t>
            </a:r>
            <a:endParaRPr/>
          </a:p>
        </p:txBody>
      </p:sp>
      <p:pic>
        <p:nvPicPr>
          <p:cNvPr id="227" name="Google Shape;2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9295" y="1974398"/>
            <a:ext cx="4066709" cy="377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maria.amakali@mawlr.gov.na</dc:creator>
</cp:coreProperties>
</file>